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24"/>
  </p:notesMasterIdLst>
  <p:sldIdLst>
    <p:sldId id="258" r:id="rId2"/>
    <p:sldId id="264"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4"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1775643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Which one do you tend more towards?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85" name="Shape 18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2" name="Shape 19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Should be more than just a desire</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9" name="Shape 1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rgbClr val="FF0000"/>
                </a:solidFill>
                <a:latin typeface="Arial"/>
                <a:ea typeface="Arial"/>
                <a:cs typeface="Arial"/>
                <a:sym typeface="Arial"/>
              </a:rPr>
              <a:t>(Generating Ideas from a PO)</a:t>
            </a:r>
          </a:p>
          <a:p>
            <a:pPr marL="0" marR="0" lvl="0" indent="0" algn="l" rtl="0">
              <a:lnSpc>
                <a:spcPct val="100000"/>
              </a:lnSpc>
              <a:spcBef>
                <a:spcPts val="0"/>
              </a:spcBef>
              <a:spcAft>
                <a:spcPts val="0"/>
              </a:spcAft>
              <a:buClr>
                <a:schemeClr val="dk1"/>
              </a:buClr>
              <a:buSzPct val="25000"/>
              <a:buFont typeface="Arial"/>
              <a:buNone/>
            </a:pPr>
            <a:r>
              <a:rPr lang="en-US" sz="1200" b="0" i="1" u="none" strike="noStrike" cap="none" baseline="0">
                <a:solidFill>
                  <a:schemeClr val="dk1"/>
                </a:solidFill>
                <a:latin typeface="Arial"/>
                <a:ea typeface="Arial"/>
                <a:cs typeface="Arial"/>
                <a:sym typeface="Arial"/>
              </a:rPr>
              <a:t>Let’s look at each of these!</a:t>
            </a:r>
          </a:p>
          <a:p>
            <a:pPr marL="0" marR="0" lvl="0" indent="0" algn="l" rtl="0">
              <a:spcBef>
                <a:spcPts val="0"/>
              </a:spcBef>
              <a:buNone/>
            </a:pPr>
            <a:endParaRPr sz="1200" b="0"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Example of negative point:  car with engine on roof has high cg</a:t>
            </a:r>
          </a:p>
        </p:txBody>
      </p:sp>
      <p:sp>
        <p:nvSpPr>
          <p:cNvPr id="221" name="Shape 2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Example of negative point:  car with engine on roof has high cg</a:t>
            </a:r>
          </a:p>
        </p:txBody>
      </p:sp>
      <p:sp>
        <p:nvSpPr>
          <p:cNvPr id="228" name="Shape 22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5" name="Shape 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49" name="Shape 2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56" name="Shape 25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Note – there is overlap in the 5 techniques (positive of no rings, moment to moment of bar patron holding glass whole time, etc.)</a:t>
            </a:r>
          </a:p>
          <a:p>
            <a:pPr marL="0" marR="0" lvl="1" indent="0" algn="l" rtl="0">
              <a:lnSpc>
                <a:spcPct val="100000"/>
              </a:lnSpc>
              <a:spcBef>
                <a:spcPts val="0"/>
              </a:spcBef>
              <a:spcAft>
                <a:spcPts val="0"/>
              </a:spcAft>
              <a:buClr>
                <a:schemeClr val="dk1"/>
              </a:buClr>
              <a:buSzPct val="25000"/>
              <a:buFont typeface="Arial"/>
              <a:buNone/>
            </a:pPr>
            <a:r>
              <a:rPr lang="en-US" sz="2400" b="0" i="1" u="none" strike="noStrike" cap="none" baseline="0">
                <a:solidFill>
                  <a:schemeClr val="dk1"/>
                </a:solidFill>
                <a:latin typeface="Arial"/>
                <a:ea typeface="Arial"/>
                <a:cs typeface="Arial"/>
                <a:sym typeface="Arial"/>
              </a:rPr>
              <a:t>Now let’s look at possible results from provocation.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63" name="Shape 2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71" name="Shape 2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times we’re told to brainstorm crazy ideas. But crazy ideas themselves will not yield great solutions. They must be moved out of their latent state of uselessness. At the same time, difficult problems are not often solved with obvious solutions. They require “out of the box” thinking. The process</a:t>
            </a:r>
            <a:r>
              <a:rPr lang="en-US" baseline="0" dirty="0" smtClean="0"/>
              <a:t> must both </a:t>
            </a:r>
            <a:r>
              <a:rPr lang="en-US" b="1" baseline="0" dirty="0" smtClean="0"/>
              <a:t>diverge and converge</a:t>
            </a:r>
            <a:r>
              <a:rPr lang="en-US" baseline="0" dirty="0" smtClean="0"/>
              <a:t>. </a:t>
            </a:r>
            <a:endParaRPr lang="en-US" dirty="0" smtClean="0"/>
          </a:p>
          <a:p>
            <a:endParaRPr lang="en-US" dirty="0" smtClean="0"/>
          </a:p>
          <a:p>
            <a:r>
              <a:rPr lang="en-US" dirty="0" smtClean="0"/>
              <a:t>Lateral</a:t>
            </a:r>
            <a:r>
              <a:rPr lang="en-US" baseline="0" dirty="0" smtClean="0"/>
              <a:t> thinking recognizes the value in movement – moving out of the latent state of uselessness to usefulness by specific operations. </a:t>
            </a:r>
            <a:endParaRPr lang="en-US" dirty="0"/>
          </a:p>
        </p:txBody>
      </p:sp>
    </p:spTree>
    <p:extLst>
      <p:ext uri="{BB962C8B-B14F-4D97-AF65-F5344CB8AC3E}">
        <p14:creationId xmlns:p14="http://schemas.microsoft.com/office/powerpoint/2010/main" val="211243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Note:  could lead to other ideas too.  For example, pilots would have a great view of the runway – what might that inspire?</a:t>
            </a: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We’ll look at ways to generate POs, then ways to stimulate movement</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57" name="Shape 1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The problem we often have is incremental thinking – generating conservative things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We need to get more radical!</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Technology all to often evolves under old assumptions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Provocation is designed to unpack these assumptions and then move forward without them</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We can bring back in constraints as needed (after the brainstorming phase).</a:t>
            </a:r>
          </a:p>
        </p:txBody>
      </p:sp>
      <p:sp>
        <p:nvSpPr>
          <p:cNvPr id="114" name="Shape 1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Pass out worksheet here</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Have them fill in their problem at the top of the sheet under tasks</a:t>
            </a:r>
          </a:p>
        </p:txBody>
      </p:sp>
      <p:sp>
        <p:nvSpPr>
          <p:cNvPr id="150" name="Shape 1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4" name="Shape 1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Times New Roman"/>
                <a:ea typeface="Times New Roman"/>
                <a:cs typeface="Times New Roman"/>
                <a:sym typeface="Times New Roman"/>
              </a:rPr>
              <a:t>Anything can be treated as a provocation – but these are the 5 formal methods de Bono describes.  Sometimes they simply arise.  </a:t>
            </a:r>
          </a:p>
          <a:p>
            <a:pPr marL="0" marR="0" lvl="0" indent="0" algn="l" rtl="0">
              <a:spcBef>
                <a:spcPts val="0"/>
              </a:spcBef>
              <a:buSzPct val="25000"/>
              <a:buNone/>
            </a:pPr>
            <a:r>
              <a:rPr lang="en-US" sz="1200" b="0" i="1" u="none" strike="noStrike" cap="none" baseline="0">
                <a:solidFill>
                  <a:schemeClr val="dk1"/>
                </a:solidFill>
                <a:latin typeface="Arial"/>
                <a:ea typeface="Arial"/>
                <a:cs typeface="Arial"/>
                <a:sym typeface="Arial"/>
              </a:rPr>
              <a:t>Let’s look at each of these.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1" name="Shape 17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0" y="0"/>
            <a:ext cx="8229600" cy="817799"/>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4" name="Shape 24"/>
          <p:cNvSpPr txBox="1">
            <a:spLocks noGrp="1"/>
          </p:cNvSpPr>
          <p:nvPr>
            <p:ph type="body" idx="1"/>
          </p:nvPr>
        </p:nvSpPr>
        <p:spPr>
          <a:xfrm>
            <a:off x="457200" y="1054893"/>
            <a:ext cx="8229600" cy="3345900"/>
          </a:xfrm>
          <a:prstGeom prst="rect">
            <a:avLst/>
          </a:prstGeom>
          <a:noFill/>
          <a:ln>
            <a:noFill/>
          </a:ln>
        </p:spPr>
        <p:txBody>
          <a:bodyPr lIns="91425" tIns="91425" rIns="91425" bIns="91425" anchor="t" anchorCtr="0"/>
          <a:lstStyle>
            <a:lvl1pPr marL="342900" indent="-254000" algn="l" rtl="0">
              <a:spcBef>
                <a:spcPts val="560"/>
              </a:spcBef>
              <a:spcAft>
                <a:spcPts val="0"/>
              </a:spcAft>
              <a:buClr>
                <a:schemeClr val="lt2"/>
              </a:buClr>
              <a:buFont typeface="Calibri"/>
              <a:buChar char="■"/>
              <a:defRPr/>
            </a:lvl1pPr>
            <a:lvl2pPr marL="742950" indent="-209550" algn="l" rtl="0">
              <a:spcBef>
                <a:spcPts val="480"/>
              </a:spcBef>
              <a:spcAft>
                <a:spcPts val="0"/>
              </a:spcAft>
              <a:buClr>
                <a:schemeClr val="accent2"/>
              </a:buClr>
              <a:buFont typeface="Calibri"/>
              <a:buChar char="◻"/>
              <a:defRPr/>
            </a:lvl2pPr>
            <a:lvl3pPr marL="1143000" indent="-146050" algn="l" rtl="0">
              <a:spcBef>
                <a:spcPts val="400"/>
              </a:spcBef>
              <a:spcAft>
                <a:spcPts val="0"/>
              </a:spcAft>
              <a:buClr>
                <a:schemeClr val="lt2"/>
              </a:buClr>
              <a:buFont typeface="Calibri"/>
              <a:buChar char="■"/>
              <a:defRPr/>
            </a:lvl3pPr>
            <a:lvl4pPr marL="1600200" indent="-139700" algn="l" rtl="0">
              <a:spcBef>
                <a:spcPts val="400"/>
              </a:spcBef>
              <a:spcAft>
                <a:spcPts val="0"/>
              </a:spcAft>
              <a:buClr>
                <a:schemeClr val="accent2"/>
              </a:buClr>
              <a:buFont typeface="Calibri"/>
              <a:buChar char="◻"/>
              <a:defRPr/>
            </a:lvl4pPr>
            <a:lvl5pPr marL="2057400" indent="-101600" algn="l" rtl="0">
              <a:spcBef>
                <a:spcPts val="400"/>
              </a:spcBef>
              <a:spcAft>
                <a:spcPts val="0"/>
              </a:spcAft>
              <a:buClr>
                <a:schemeClr val="lt2"/>
              </a:buClr>
              <a:buFont typeface="Calibri"/>
              <a:buChar char="▪"/>
              <a:defRPr/>
            </a:lvl5pPr>
            <a:lvl6pPr marL="2514600" indent="-101600" algn="l" rtl="0">
              <a:spcBef>
                <a:spcPts val="400"/>
              </a:spcBef>
              <a:spcAft>
                <a:spcPts val="0"/>
              </a:spcAft>
              <a:buClr>
                <a:schemeClr val="lt2"/>
              </a:buClr>
              <a:buFont typeface="Calibri"/>
              <a:buChar char="▪"/>
              <a:defRPr/>
            </a:lvl6pPr>
            <a:lvl7pPr marL="2971800" indent="-101600" algn="l" rtl="0">
              <a:spcBef>
                <a:spcPts val="400"/>
              </a:spcBef>
              <a:spcAft>
                <a:spcPts val="0"/>
              </a:spcAft>
              <a:buClr>
                <a:schemeClr val="lt2"/>
              </a:buClr>
              <a:buFont typeface="Calibri"/>
              <a:buChar char="▪"/>
              <a:defRPr/>
            </a:lvl7pPr>
            <a:lvl8pPr marL="3429000" indent="-101600" algn="l" rtl="0">
              <a:spcBef>
                <a:spcPts val="400"/>
              </a:spcBef>
              <a:spcAft>
                <a:spcPts val="0"/>
              </a:spcAft>
              <a:buClr>
                <a:schemeClr val="lt2"/>
              </a:buClr>
              <a:buFont typeface="Calibri"/>
              <a:buChar char="▪"/>
              <a:defRPr/>
            </a:lvl8pPr>
            <a:lvl9pPr marL="3886200" indent="-101600" algn="l" rtl="0">
              <a:spcBef>
                <a:spcPts val="400"/>
              </a:spcBef>
              <a:spcAft>
                <a:spcPts val="0"/>
              </a:spcAft>
              <a:buClr>
                <a:schemeClr val="lt2"/>
              </a:buClr>
              <a:buFont typeface="Calibri"/>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amp; Sub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 name="Shape 7"/>
          <p:cNvSpPr>
            <a:spLocks noGrp="1"/>
          </p:cNvSpPr>
          <p:nvPr>
            <p:ph type="title"/>
          </p:nvPr>
        </p:nvSpPr>
        <p:spPr>
          <a:xfrm>
            <a:off x="250031" y="1078260"/>
            <a:ext cx="8643938" cy="1707803"/>
          </a:xfrm>
          <a:prstGeom prst="rect">
            <a:avLst/>
          </a:prstGeom>
        </p:spPr>
        <p:txBody>
          <a:bodyPr lIns="0" tIns="0" rIns="0" bIns="0" anchor="b">
            <a:normAutofit/>
          </a:bodyPr>
          <a:lstStyle>
            <a:lvl1pPr algn="ctr" defTabSz="366702">
              <a:defRPr sz="4500" cap="all">
                <a:solidFill>
                  <a:srgbClr val="535353"/>
                </a:solidFill>
                <a:latin typeface="+mn-lt"/>
                <a:ea typeface="+mn-ea"/>
                <a:cs typeface="+mn-cs"/>
                <a:sym typeface="Gill Sans Light"/>
              </a:defRPr>
            </a:lvl1pPr>
          </a:lstStyle>
          <a:p>
            <a:pPr lvl="0">
              <a:defRPr sz="1800" cap="none">
                <a:solidFill>
                  <a:srgbClr val="000000"/>
                </a:solidFill>
              </a:defRPr>
            </a:pPr>
            <a:r>
              <a:rPr sz="4500" cap="all">
                <a:solidFill>
                  <a:srgbClr val="535353"/>
                </a:solidFill>
              </a:rPr>
              <a:t>Title Text</a:t>
            </a:r>
          </a:p>
        </p:txBody>
      </p:sp>
      <p:sp>
        <p:nvSpPr>
          <p:cNvPr id="8" name="Shape 8"/>
          <p:cNvSpPr>
            <a:spLocks noGrp="1"/>
          </p:cNvSpPr>
          <p:nvPr>
            <p:ph type="body" idx="1"/>
          </p:nvPr>
        </p:nvSpPr>
        <p:spPr>
          <a:xfrm>
            <a:off x="250031" y="2779365"/>
            <a:ext cx="8643938" cy="683121"/>
          </a:xfrm>
          <a:prstGeom prst="rect">
            <a:avLst/>
          </a:prstGeom>
        </p:spPr>
        <p:txBody>
          <a:bodyPr lIns="0" tIns="0" rIns="0" bIns="0">
            <a:normAutofit/>
          </a:bodyPr>
          <a:lstStyle>
            <a:lvl1pPr marL="0" indent="0" algn="ctr" defTabSz="366702">
              <a:spcBef>
                <a:spcPts val="0"/>
              </a:spcBef>
              <a:buClrTx/>
              <a:buSzTx/>
              <a:buFontTx/>
              <a:buNone/>
              <a:defRPr sz="2400">
                <a:solidFill>
                  <a:srgbClr val="535353"/>
                </a:solidFill>
                <a:latin typeface="+mn-lt"/>
                <a:ea typeface="+mn-ea"/>
                <a:cs typeface="+mn-cs"/>
                <a:sym typeface="Gill Sans Light"/>
              </a:defRPr>
            </a:lvl1pPr>
            <a:lvl2pPr marL="0" indent="143492" algn="ctr" defTabSz="366702">
              <a:spcBef>
                <a:spcPts val="0"/>
              </a:spcBef>
              <a:buClrTx/>
              <a:buSzTx/>
              <a:buFontTx/>
              <a:buNone/>
              <a:defRPr sz="2400">
                <a:solidFill>
                  <a:srgbClr val="535353"/>
                </a:solidFill>
                <a:latin typeface="+mn-lt"/>
                <a:ea typeface="+mn-ea"/>
                <a:cs typeface="+mn-cs"/>
                <a:sym typeface="Gill Sans Light"/>
              </a:defRPr>
            </a:lvl2pPr>
            <a:lvl3pPr marL="0" indent="286984" algn="ctr" defTabSz="366702">
              <a:spcBef>
                <a:spcPts val="0"/>
              </a:spcBef>
              <a:buClrTx/>
              <a:buSzTx/>
              <a:buFontTx/>
              <a:buNone/>
              <a:defRPr sz="2400">
                <a:solidFill>
                  <a:srgbClr val="535353"/>
                </a:solidFill>
                <a:latin typeface="+mn-lt"/>
                <a:ea typeface="+mn-ea"/>
                <a:cs typeface="+mn-cs"/>
                <a:sym typeface="Gill Sans Light"/>
              </a:defRPr>
            </a:lvl3pPr>
            <a:lvl4pPr marL="0" indent="430477" algn="ctr" defTabSz="366702">
              <a:spcBef>
                <a:spcPts val="0"/>
              </a:spcBef>
              <a:buClrTx/>
              <a:buSzTx/>
              <a:buFontTx/>
              <a:buNone/>
              <a:defRPr sz="2400">
                <a:solidFill>
                  <a:srgbClr val="535353"/>
                </a:solidFill>
                <a:latin typeface="+mn-lt"/>
                <a:ea typeface="+mn-ea"/>
                <a:cs typeface="+mn-cs"/>
                <a:sym typeface="Gill Sans Light"/>
              </a:defRPr>
            </a:lvl4pPr>
            <a:lvl5pPr marL="0" indent="573969" algn="ctr" defTabSz="366702">
              <a:spcBef>
                <a:spcPts val="0"/>
              </a:spcBef>
              <a:buClrTx/>
              <a:buSzTx/>
              <a:buFontTx/>
              <a:buNone/>
              <a:defRPr sz="2400">
                <a:solidFill>
                  <a:srgbClr val="535353"/>
                </a:solidFill>
                <a:latin typeface="+mn-lt"/>
                <a:ea typeface="+mn-ea"/>
                <a:cs typeface="+mn-cs"/>
                <a:sym typeface="Gill Sans Light"/>
              </a:defRPr>
            </a:lvl5pPr>
          </a:lstStyle>
          <a:p>
            <a:pPr lvl="0">
              <a:defRPr sz="1800">
                <a:solidFill>
                  <a:srgbClr val="000000"/>
                </a:solidFill>
              </a:defRPr>
            </a:pPr>
            <a:r>
              <a:rPr sz="2400">
                <a:solidFill>
                  <a:srgbClr val="535353"/>
                </a:solidFill>
              </a:rPr>
              <a:t>Body Level One</a:t>
            </a:r>
          </a:p>
          <a:p>
            <a:pPr lvl="1">
              <a:defRPr sz="1800">
                <a:solidFill>
                  <a:srgbClr val="000000"/>
                </a:solidFill>
              </a:defRPr>
            </a:pPr>
            <a:r>
              <a:rPr sz="2400">
                <a:solidFill>
                  <a:srgbClr val="535353"/>
                </a:solidFill>
              </a:rPr>
              <a:t>Body Level Two</a:t>
            </a:r>
          </a:p>
          <a:p>
            <a:pPr lvl="2">
              <a:defRPr sz="1800">
                <a:solidFill>
                  <a:srgbClr val="000000"/>
                </a:solidFill>
              </a:defRPr>
            </a:pPr>
            <a:r>
              <a:rPr sz="2400">
                <a:solidFill>
                  <a:srgbClr val="535353"/>
                </a:solidFill>
              </a:rPr>
              <a:t>Body Level Three</a:t>
            </a:r>
          </a:p>
          <a:p>
            <a:pPr lvl="3">
              <a:defRPr sz="1800">
                <a:solidFill>
                  <a:srgbClr val="000000"/>
                </a:solidFill>
              </a:defRPr>
            </a:pPr>
            <a:r>
              <a:rPr sz="2400">
                <a:solidFill>
                  <a:srgbClr val="535353"/>
                </a:solidFill>
              </a:rPr>
              <a:t>Body Level Four</a:t>
            </a:r>
          </a:p>
          <a:p>
            <a:pPr lvl="4">
              <a:defRPr sz="1800">
                <a:solidFill>
                  <a:srgbClr val="000000"/>
                </a:solidFill>
              </a:defRPr>
            </a:pPr>
            <a:r>
              <a:rPr sz="2400">
                <a:solidFill>
                  <a:srgbClr val="535353"/>
                </a:solidFill>
              </a:rPr>
              <a:t>Body Level Five</a:t>
            </a:r>
          </a:p>
        </p:txBody>
      </p:sp>
    </p:spTree>
    <p:extLst>
      <p:ext uri="{BB962C8B-B14F-4D97-AF65-F5344CB8AC3E}">
        <p14:creationId xmlns:p14="http://schemas.microsoft.com/office/powerpoint/2010/main" val="1499744028"/>
      </p:ext>
    </p:extLst>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hoto">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5806679"/>
      </p:ext>
    </p:extLst>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4" r:id="rId5"/>
    <p:sldLayoutId id="2147483656" r:id="rId6"/>
    <p:sldLayoutId id="2147483657"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pic>
        <p:nvPicPr>
          <p:cNvPr id="38" name="Shape 38"/>
          <p:cNvPicPr preferRelativeResize="0"/>
          <p:nvPr/>
        </p:nvPicPr>
        <p:blipFill>
          <a:blip r:embed="rId3">
            <a:alphaModFix/>
          </a:blip>
          <a:stretch>
            <a:fillRect/>
          </a:stretch>
        </p:blipFill>
        <p:spPr>
          <a:xfrm>
            <a:off x="4801494" y="0"/>
            <a:ext cx="4342510" cy="5143500"/>
          </a:xfrm>
          <a:prstGeom prst="rect">
            <a:avLst/>
          </a:prstGeom>
          <a:noFill/>
          <a:ln>
            <a:noFill/>
          </a:ln>
        </p:spPr>
      </p:pic>
      <p:sp>
        <p:nvSpPr>
          <p:cNvPr id="39" name="Shape 39"/>
          <p:cNvSpPr txBox="1"/>
          <p:nvPr/>
        </p:nvSpPr>
        <p:spPr>
          <a:xfrm>
            <a:off x="415725" y="226800"/>
            <a:ext cx="3657600" cy="457200"/>
          </a:xfrm>
          <a:prstGeom prst="rect">
            <a:avLst/>
          </a:prstGeom>
          <a:noFill/>
          <a:ln>
            <a:noFill/>
          </a:ln>
        </p:spPr>
        <p:txBody>
          <a:bodyPr lIns="91425" tIns="91425" rIns="91425" bIns="91425" anchor="t" anchorCtr="0">
            <a:noAutofit/>
          </a:bodyPr>
          <a:lstStyle/>
          <a:p>
            <a:pPr rtl="0">
              <a:lnSpc>
                <a:spcPct val="150000"/>
              </a:lnSpc>
              <a:spcBef>
                <a:spcPts val="0"/>
              </a:spcBef>
              <a:buNone/>
            </a:pPr>
            <a:r>
              <a:rPr lang="en" b="1" dirty="0">
                <a:solidFill>
                  <a:srgbClr val="FFFFFF"/>
                </a:solidFill>
                <a:latin typeface="Courier New"/>
                <a:ea typeface="Courier New"/>
                <a:cs typeface="Courier New"/>
                <a:sym typeface="Courier New"/>
              </a:rPr>
              <a:t>de Bono’s 6 hats</a:t>
            </a:r>
          </a:p>
          <a:p>
            <a:pPr rtl="0">
              <a:lnSpc>
                <a:spcPct val="150000"/>
              </a:lnSpc>
              <a:spcBef>
                <a:spcPts val="0"/>
              </a:spcBef>
              <a:buNone/>
            </a:pPr>
            <a:endParaRPr dirty="0">
              <a:solidFill>
                <a:srgbClr val="FFFFFF"/>
              </a:solidFill>
              <a:latin typeface="Syncopate"/>
              <a:ea typeface="Syncopate"/>
              <a:cs typeface="Syncopate"/>
              <a:sym typeface="Syncopate"/>
            </a:endParaRPr>
          </a:p>
          <a:p>
            <a:pPr marL="457200" lvl="0" indent="-228600" rtl="0">
              <a:lnSpc>
                <a:spcPct val="150000"/>
              </a:lnSpc>
              <a:spcBef>
                <a:spcPts val="0"/>
              </a:spcBef>
              <a:buClr>
                <a:srgbClr val="FFFFFF"/>
              </a:buClr>
              <a:buFont typeface="Syncopate"/>
              <a:buChar char="●"/>
            </a:pPr>
            <a:r>
              <a:rPr lang="en" sz="1800" dirty="0">
                <a:solidFill>
                  <a:srgbClr val="FFFFFF"/>
                </a:solidFill>
                <a:latin typeface="Syncopate"/>
                <a:ea typeface="Syncopate"/>
                <a:cs typeface="Syncopate"/>
                <a:sym typeface="Syncopate"/>
              </a:rPr>
              <a:t>A </a:t>
            </a:r>
            <a:r>
              <a:rPr lang="en-US" sz="1800" dirty="0" smtClean="0">
                <a:solidFill>
                  <a:srgbClr val="FFFFFF"/>
                </a:solidFill>
                <a:latin typeface="Syncopate"/>
                <a:ea typeface="Syncopate"/>
                <a:cs typeface="Syncopate"/>
                <a:sym typeface="Syncopate"/>
              </a:rPr>
              <a:t>framework </a:t>
            </a:r>
            <a:r>
              <a:rPr lang="en" sz="1800" dirty="0" smtClean="0">
                <a:solidFill>
                  <a:srgbClr val="FFFFFF"/>
                </a:solidFill>
                <a:latin typeface="Syncopate"/>
                <a:ea typeface="Syncopate"/>
                <a:cs typeface="Syncopate"/>
                <a:sym typeface="Syncopate"/>
              </a:rPr>
              <a:t>for </a:t>
            </a:r>
            <a:r>
              <a:rPr lang="en" sz="1800" dirty="0">
                <a:solidFill>
                  <a:srgbClr val="FFFFFF"/>
                </a:solidFill>
                <a:latin typeface="Syncopate"/>
                <a:ea typeface="Syncopate"/>
                <a:cs typeface="Syncopate"/>
                <a:sym typeface="Syncopate"/>
              </a:rPr>
              <a:t>creative thinking.</a:t>
            </a:r>
          </a:p>
          <a:p>
            <a:pPr lvl="0" rtl="0">
              <a:lnSpc>
                <a:spcPct val="150000"/>
              </a:lnSpc>
              <a:spcBef>
                <a:spcPts val="0"/>
              </a:spcBef>
              <a:buNone/>
            </a:pPr>
            <a:endParaRPr sz="1800" dirty="0">
              <a:solidFill>
                <a:srgbClr val="FFFFFF"/>
              </a:solidFill>
              <a:latin typeface="Syncopate"/>
              <a:ea typeface="Syncopate"/>
              <a:cs typeface="Syncopate"/>
              <a:sym typeface="Syncopate"/>
            </a:endParaRPr>
          </a:p>
          <a:p>
            <a:pPr marL="457200" lvl="0" indent="-228600" rtl="0">
              <a:lnSpc>
                <a:spcPct val="150000"/>
              </a:lnSpc>
              <a:spcBef>
                <a:spcPts val="0"/>
              </a:spcBef>
              <a:buClr>
                <a:srgbClr val="FFFFFF"/>
              </a:buClr>
              <a:buFont typeface="Syncopate"/>
              <a:buChar char="●"/>
            </a:pPr>
            <a:r>
              <a:rPr lang="en" sz="1800" dirty="0">
                <a:solidFill>
                  <a:srgbClr val="FFFFFF"/>
                </a:solidFill>
                <a:latin typeface="Syncopate"/>
                <a:ea typeface="Syncopate"/>
                <a:cs typeface="Syncopate"/>
                <a:sym typeface="Syncopate"/>
              </a:rPr>
              <a:t>Each hat is explored by an individual one at a time - you can’t wear a purple (blue + red) had. </a:t>
            </a:r>
          </a:p>
          <a:p>
            <a:pPr lvl="0" rtl="0">
              <a:lnSpc>
                <a:spcPct val="150000"/>
              </a:lnSpc>
              <a:spcBef>
                <a:spcPts val="0"/>
              </a:spcBef>
              <a:buNone/>
            </a:pPr>
            <a:endParaRPr sz="1800" dirty="0">
              <a:solidFill>
                <a:srgbClr val="FFFFFF"/>
              </a:solidFill>
              <a:latin typeface="Syncopate"/>
              <a:ea typeface="Syncopate"/>
              <a:cs typeface="Syncopate"/>
              <a:sym typeface="Syncopate"/>
            </a:endParaRPr>
          </a:p>
          <a:p>
            <a:pPr marL="457200" lvl="0" indent="-228600">
              <a:lnSpc>
                <a:spcPct val="150000"/>
              </a:lnSpc>
              <a:spcBef>
                <a:spcPts val="0"/>
              </a:spcBef>
              <a:buClr>
                <a:srgbClr val="FFFFFF"/>
              </a:buClr>
              <a:buFont typeface="Syncopate"/>
              <a:buChar char="●"/>
            </a:pPr>
            <a:r>
              <a:rPr lang="en" sz="1800" dirty="0">
                <a:solidFill>
                  <a:srgbClr val="FFFFFF"/>
                </a:solidFill>
                <a:latin typeface="Syncopate"/>
                <a:ea typeface="Syncopate"/>
                <a:cs typeface="Syncopate"/>
                <a:sym typeface="Syncopate"/>
              </a:rPr>
              <a:t>You need to switch hats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p:nvPr/>
        </p:nvSpPr>
        <p:spPr>
          <a:xfrm>
            <a:off x="99900" y="1051799"/>
            <a:ext cx="9144000" cy="4117275"/>
          </a:xfrm>
          <a:prstGeom prst="rect">
            <a:avLst/>
          </a:prstGeom>
          <a:noFill/>
          <a:ln>
            <a:noFill/>
          </a:ln>
        </p:spPr>
        <p:txBody>
          <a:bodyPr lIns="81617" tIns="40797" rIns="81617" bIns="40797" anchor="t" anchorCtr="0">
            <a:noAutofit/>
          </a:bodyPr>
          <a:lstStyle/>
          <a:p>
            <a:pPr>
              <a:spcAft>
                <a:spcPts val="1071"/>
              </a:spcAft>
              <a:buClr>
                <a:schemeClr val="dk1"/>
              </a:buClr>
              <a:buSzPct val="100000"/>
              <a:buFont typeface="Droid Sans"/>
              <a:buChar char="•"/>
            </a:pPr>
            <a:r>
              <a:rPr lang="en-US" sz="1800" b="1" dirty="0">
                <a:solidFill>
                  <a:schemeClr val="dk1"/>
                </a:solidFill>
                <a:latin typeface="Droid Sans"/>
                <a:ea typeface="Droid Sans"/>
                <a:cs typeface="Droid Sans"/>
                <a:sym typeface="Droid Sans"/>
              </a:rPr>
              <a:t>Step 1: Articulate the normal sequence of events.</a:t>
            </a:r>
          </a:p>
          <a:p>
            <a:pPr>
              <a:spcAft>
                <a:spcPts val="1071"/>
              </a:spcAft>
              <a:buClr>
                <a:schemeClr val="dk1"/>
              </a:buClr>
              <a:buSzPct val="100000"/>
              <a:buFont typeface="Droid Sans"/>
              <a:buChar char="•"/>
            </a:pPr>
            <a:r>
              <a:rPr lang="en-US" sz="1800" b="1" dirty="0">
                <a:solidFill>
                  <a:schemeClr val="dk1"/>
                </a:solidFill>
                <a:latin typeface="Droid Sans"/>
                <a:ea typeface="Droid Sans"/>
                <a:cs typeface="Droid Sans"/>
                <a:sym typeface="Droid Sans"/>
              </a:rPr>
              <a:t>Step 2: Change the order in the sequence of events.</a:t>
            </a:r>
          </a:p>
          <a:p>
            <a:pPr>
              <a:spcAft>
                <a:spcPts val="1071"/>
              </a:spcAft>
            </a:pPr>
            <a:endParaRPr sz="1100" dirty="0">
              <a:latin typeface="Droid Sans"/>
              <a:ea typeface="Droid Sans"/>
              <a:cs typeface="Droid Sans"/>
              <a:sym typeface="Droid Sans"/>
            </a:endParaRPr>
          </a:p>
          <a:p>
            <a:pPr>
              <a:spcAft>
                <a:spcPts val="1071"/>
              </a:spcAft>
            </a:pPr>
            <a:r>
              <a:rPr lang="en-US" sz="1800" u="sng" dirty="0">
                <a:solidFill>
                  <a:schemeClr val="dk1"/>
                </a:solidFill>
                <a:latin typeface="Droid Sans"/>
                <a:ea typeface="Droid Sans"/>
                <a:cs typeface="Droid Sans"/>
                <a:sym typeface="Droid Sans"/>
              </a:rPr>
              <a:t>You pick up the phone before dialing</a:t>
            </a:r>
          </a:p>
          <a:p>
            <a:pPr>
              <a:spcAft>
                <a:spcPts val="1071"/>
              </a:spcAft>
            </a:pPr>
            <a:r>
              <a:rPr lang="en-US" sz="1800" b="1" dirty="0">
                <a:solidFill>
                  <a:schemeClr val="dk1"/>
                </a:solidFill>
                <a:latin typeface="Droid Sans"/>
                <a:ea typeface="Droid Sans"/>
                <a:cs typeface="Droid Sans"/>
                <a:sym typeface="Droid Sans"/>
              </a:rPr>
              <a:t>PO</a:t>
            </a:r>
            <a:r>
              <a:rPr lang="en-US" sz="1800" dirty="0">
                <a:solidFill>
                  <a:schemeClr val="dk1"/>
                </a:solidFill>
                <a:latin typeface="Droid Sans"/>
                <a:ea typeface="Droid Sans"/>
                <a:cs typeface="Droid Sans"/>
                <a:sym typeface="Droid Sans"/>
              </a:rPr>
              <a:t>:  You speak before you dial</a:t>
            </a:r>
          </a:p>
          <a:p>
            <a:pPr>
              <a:spcAft>
                <a:spcPts val="1071"/>
              </a:spcAft>
            </a:pPr>
            <a:r>
              <a:rPr lang="en-US" sz="1800" b="1" dirty="0">
                <a:solidFill>
                  <a:schemeClr val="dk1"/>
                </a:solidFill>
                <a:latin typeface="Droid Sans"/>
                <a:ea typeface="Droid Sans"/>
                <a:cs typeface="Droid Sans"/>
                <a:sym typeface="Droid Sans"/>
              </a:rPr>
              <a:t>Movement</a:t>
            </a:r>
            <a:r>
              <a:rPr lang="en-US" sz="1800" dirty="0">
                <a:solidFill>
                  <a:schemeClr val="dk1"/>
                </a:solidFill>
                <a:latin typeface="Droid Sans"/>
                <a:ea typeface="Droid Sans"/>
                <a:cs typeface="Droid Sans"/>
                <a:sym typeface="Droid Sans"/>
              </a:rPr>
              <a:t>:  voice activated dialing (exists) or record a complaint or order then have it replayed without having to say it</a:t>
            </a:r>
          </a:p>
          <a:p>
            <a:pPr>
              <a:spcAft>
                <a:spcPts val="1071"/>
              </a:spcAft>
            </a:pPr>
            <a:endParaRPr sz="100" b="1" dirty="0">
              <a:solidFill>
                <a:schemeClr val="dk1"/>
              </a:solidFill>
              <a:latin typeface="Droid Sans"/>
              <a:ea typeface="Droid Sans"/>
              <a:cs typeface="Droid Sans"/>
              <a:sym typeface="Droid Sans"/>
            </a:endParaRPr>
          </a:p>
          <a:p>
            <a:pPr>
              <a:spcAft>
                <a:spcPts val="1071"/>
              </a:spcAft>
            </a:pPr>
            <a:r>
              <a:rPr lang="en-US" sz="1800" u="sng" dirty="0">
                <a:solidFill>
                  <a:schemeClr val="dk1"/>
                </a:solidFill>
                <a:latin typeface="Droid Sans"/>
                <a:ea typeface="Droid Sans"/>
                <a:cs typeface="Droid Sans"/>
                <a:sym typeface="Droid Sans"/>
              </a:rPr>
              <a:t>You live before you die</a:t>
            </a:r>
          </a:p>
          <a:p>
            <a:pPr>
              <a:spcAft>
                <a:spcPts val="1071"/>
              </a:spcAft>
            </a:pPr>
            <a:r>
              <a:rPr lang="en-US" sz="1800" b="1" dirty="0">
                <a:solidFill>
                  <a:schemeClr val="dk1"/>
                </a:solidFill>
                <a:latin typeface="Droid Sans"/>
                <a:ea typeface="Droid Sans"/>
                <a:cs typeface="Droid Sans"/>
                <a:sym typeface="Droid Sans"/>
              </a:rPr>
              <a:t>PO</a:t>
            </a:r>
            <a:r>
              <a:rPr lang="en-US" sz="1800" dirty="0">
                <a:solidFill>
                  <a:schemeClr val="dk1"/>
                </a:solidFill>
                <a:latin typeface="Droid Sans"/>
                <a:ea typeface="Droid Sans"/>
                <a:cs typeface="Droid Sans"/>
                <a:sym typeface="Droid Sans"/>
              </a:rPr>
              <a:t>:  You die before you die</a:t>
            </a:r>
          </a:p>
          <a:p>
            <a:pPr>
              <a:spcAft>
                <a:spcPts val="1071"/>
              </a:spcAft>
            </a:pPr>
            <a:r>
              <a:rPr lang="en-US" sz="1800" b="1" dirty="0">
                <a:solidFill>
                  <a:schemeClr val="dk1"/>
                </a:solidFill>
                <a:latin typeface="Droid Sans"/>
                <a:ea typeface="Droid Sans"/>
                <a:cs typeface="Droid Sans"/>
                <a:sym typeface="Droid Sans"/>
              </a:rPr>
              <a:t>Movement</a:t>
            </a:r>
            <a:r>
              <a:rPr lang="en-US" sz="1800" dirty="0">
                <a:solidFill>
                  <a:schemeClr val="dk1"/>
                </a:solidFill>
                <a:latin typeface="Droid Sans"/>
                <a:ea typeface="Droid Sans"/>
                <a:cs typeface="Droid Sans"/>
                <a:sym typeface="Droid Sans"/>
              </a:rPr>
              <a:t>:  living benefits for life insurance policies</a:t>
            </a:r>
          </a:p>
          <a:p>
            <a:pPr algn="l" rtl="0"/>
            <a:endParaRPr sz="1200" dirty="0">
              <a:solidFill>
                <a:schemeClr val="dk1"/>
              </a:solidFill>
              <a:latin typeface="Droid Sans"/>
              <a:ea typeface="Droid Sans"/>
              <a:cs typeface="Droid Sans"/>
              <a:sym typeface="Droid Sans"/>
            </a:endParaRPr>
          </a:p>
        </p:txBody>
      </p:sp>
      <p:sp>
        <p:nvSpPr>
          <p:cNvPr id="181" name="Shape 181"/>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distortion</a:t>
            </a:r>
          </a:p>
        </p:txBody>
      </p:sp>
    </p:spTree>
    <p:extLst>
      <p:ext uri="{BB962C8B-B14F-4D97-AF65-F5344CB8AC3E}">
        <p14:creationId xmlns:p14="http://schemas.microsoft.com/office/powerpoint/2010/main" val="58952146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animEffect transition="in" filter="fade">
                                      <p:cBhvr>
                                        <p:cTn id="7" dur="1"/>
                                        <p:tgtEl>
                                          <p:spTgt spid="1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0">
                                            <p:txEl>
                                              <p:pRg st="1" end="1"/>
                                            </p:txEl>
                                          </p:spTgt>
                                        </p:tgtEl>
                                        <p:attrNameLst>
                                          <p:attrName>style.visibility</p:attrName>
                                        </p:attrNameLst>
                                      </p:cBhvr>
                                      <p:to>
                                        <p:strVal val="visible"/>
                                      </p:to>
                                    </p:set>
                                    <p:animEffect transition="in" filter="fade">
                                      <p:cBhvr>
                                        <p:cTn id="12" dur="1"/>
                                        <p:tgtEl>
                                          <p:spTgt spid="1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0">
                                            <p:txEl>
                                              <p:pRg st="3" end="3"/>
                                            </p:txEl>
                                          </p:spTgt>
                                        </p:tgtEl>
                                        <p:attrNameLst>
                                          <p:attrName>style.visibility</p:attrName>
                                        </p:attrNameLst>
                                      </p:cBhvr>
                                      <p:to>
                                        <p:strVal val="visible"/>
                                      </p:to>
                                    </p:set>
                                    <p:animEffect transition="in" filter="fade">
                                      <p:cBhvr>
                                        <p:cTn id="17" dur="1"/>
                                        <p:tgtEl>
                                          <p:spTgt spid="18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0">
                                            <p:txEl>
                                              <p:pRg st="4" end="4"/>
                                            </p:txEl>
                                          </p:spTgt>
                                        </p:tgtEl>
                                        <p:attrNameLst>
                                          <p:attrName>style.visibility</p:attrName>
                                        </p:attrNameLst>
                                      </p:cBhvr>
                                      <p:to>
                                        <p:strVal val="visible"/>
                                      </p:to>
                                    </p:set>
                                    <p:animEffect transition="in" filter="fade">
                                      <p:cBhvr>
                                        <p:cTn id="22" dur="1"/>
                                        <p:tgtEl>
                                          <p:spTgt spid="18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0">
                                            <p:txEl>
                                              <p:pRg st="5" end="5"/>
                                            </p:txEl>
                                          </p:spTgt>
                                        </p:tgtEl>
                                        <p:attrNameLst>
                                          <p:attrName>style.visibility</p:attrName>
                                        </p:attrNameLst>
                                      </p:cBhvr>
                                      <p:to>
                                        <p:strVal val="visible"/>
                                      </p:to>
                                    </p:set>
                                    <p:animEffect transition="in" filter="fade">
                                      <p:cBhvr>
                                        <p:cTn id="27" dur="1"/>
                                        <p:tgtEl>
                                          <p:spTgt spid="18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0">
                                            <p:txEl>
                                              <p:pRg st="7" end="7"/>
                                            </p:txEl>
                                          </p:spTgt>
                                        </p:tgtEl>
                                        <p:attrNameLst>
                                          <p:attrName>style.visibility</p:attrName>
                                        </p:attrNameLst>
                                      </p:cBhvr>
                                      <p:to>
                                        <p:strVal val="visible"/>
                                      </p:to>
                                    </p:set>
                                    <p:animEffect transition="in" filter="fade">
                                      <p:cBhvr>
                                        <p:cTn id="32" dur="1"/>
                                        <p:tgtEl>
                                          <p:spTgt spid="18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0">
                                            <p:txEl>
                                              <p:pRg st="8" end="8"/>
                                            </p:txEl>
                                          </p:spTgt>
                                        </p:tgtEl>
                                        <p:attrNameLst>
                                          <p:attrName>style.visibility</p:attrName>
                                        </p:attrNameLst>
                                      </p:cBhvr>
                                      <p:to>
                                        <p:strVal val="visible"/>
                                      </p:to>
                                    </p:set>
                                    <p:animEffect transition="in" filter="fade">
                                      <p:cBhvr>
                                        <p:cTn id="37" dur="1"/>
                                        <p:tgtEl>
                                          <p:spTgt spid="180">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0">
                                            <p:txEl>
                                              <p:pRg st="9" end="9"/>
                                            </p:txEl>
                                          </p:spTgt>
                                        </p:tgtEl>
                                        <p:attrNameLst>
                                          <p:attrName>style.visibility</p:attrName>
                                        </p:attrNameLst>
                                      </p:cBhvr>
                                      <p:to>
                                        <p:strVal val="visible"/>
                                      </p:to>
                                    </p:set>
                                    <p:animEffect transition="in" filter="fade">
                                      <p:cBhvr>
                                        <p:cTn id="42" dur="1"/>
                                        <p:tgtEl>
                                          <p:spTgt spid="18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p:nvPr/>
        </p:nvSpPr>
        <p:spPr>
          <a:xfrm>
            <a:off x="216425" y="1072481"/>
            <a:ext cx="8686800" cy="3758850"/>
          </a:xfrm>
          <a:prstGeom prst="rect">
            <a:avLst/>
          </a:prstGeom>
          <a:noFill/>
          <a:ln>
            <a:noFill/>
          </a:ln>
        </p:spPr>
        <p:txBody>
          <a:bodyPr lIns="81617" tIns="40797" rIns="81617" bIns="40797" anchor="t" anchorCtr="0">
            <a:noAutofit/>
          </a:bodyPr>
          <a:lstStyle/>
          <a:p>
            <a:pPr>
              <a:spcAft>
                <a:spcPts val="1071"/>
              </a:spcAft>
              <a:buClr>
                <a:schemeClr val="dk1"/>
              </a:buClr>
              <a:buSzPct val="100000"/>
              <a:buFont typeface="Droid Sans"/>
              <a:buChar char="•"/>
            </a:pPr>
            <a:r>
              <a:rPr lang="en-US" sz="2100" b="1">
                <a:solidFill>
                  <a:schemeClr val="dk1"/>
                </a:solidFill>
                <a:latin typeface="Droid Sans"/>
                <a:ea typeface="Droid Sans"/>
                <a:cs typeface="Droid Sans"/>
                <a:sym typeface="Droid Sans"/>
              </a:rPr>
              <a:t>Step 1: Consider something that involves measures, dimensions. </a:t>
            </a:r>
          </a:p>
          <a:p>
            <a:pPr>
              <a:spcAft>
                <a:spcPts val="1071"/>
              </a:spcAft>
              <a:buClr>
                <a:schemeClr val="dk1"/>
              </a:buClr>
              <a:buSzPct val="100000"/>
              <a:buFont typeface="Droid Sans"/>
              <a:buChar char="•"/>
            </a:pPr>
            <a:r>
              <a:rPr lang="en-US" sz="2100" b="1">
                <a:solidFill>
                  <a:schemeClr val="dk1"/>
                </a:solidFill>
                <a:latin typeface="Droid Sans"/>
                <a:ea typeface="Droid Sans"/>
                <a:cs typeface="Droid Sans"/>
                <a:sym typeface="Droid Sans"/>
              </a:rPr>
              <a:t>Step 2: Exaggerate any one aspect (or dimension) of an initial statement making it somewhat unreasonable</a:t>
            </a:r>
            <a:r>
              <a:rPr lang="en-US" b="1">
                <a:latin typeface="Droid Sans"/>
                <a:ea typeface="Droid Sans"/>
                <a:cs typeface="Droid Sans"/>
                <a:sym typeface="Droid Sans"/>
              </a:rPr>
              <a:t>. </a:t>
            </a:r>
            <a:r>
              <a:rPr lang="en-US" sz="2100" b="1">
                <a:solidFill>
                  <a:schemeClr val="dk1"/>
                </a:solidFill>
                <a:latin typeface="Droid Sans"/>
                <a:ea typeface="Droid Sans"/>
                <a:cs typeface="Droid Sans"/>
                <a:sym typeface="Droid Sans"/>
              </a:rPr>
              <a:t>Avoid exaggerating to zero (or it becomes an escape)</a:t>
            </a:r>
          </a:p>
          <a:p>
            <a:pPr>
              <a:spcAft>
                <a:spcPts val="1071"/>
              </a:spcAft>
            </a:pPr>
            <a:endParaRPr b="1">
              <a:latin typeface="Droid Sans"/>
              <a:ea typeface="Droid Sans"/>
              <a:cs typeface="Droid Sans"/>
              <a:sym typeface="Droid Sans"/>
            </a:endParaRPr>
          </a:p>
          <a:p>
            <a:pPr marL="408149">
              <a:spcAft>
                <a:spcPts val="1071"/>
              </a:spcAft>
            </a:pPr>
            <a:r>
              <a:rPr lang="en-US" sz="2100" b="1">
                <a:solidFill>
                  <a:schemeClr val="dk1"/>
                </a:solidFill>
                <a:latin typeface="Droid Sans"/>
                <a:ea typeface="Droid Sans"/>
                <a:cs typeface="Droid Sans"/>
                <a:sym typeface="Droid Sans"/>
              </a:rPr>
              <a:t>PO</a:t>
            </a:r>
            <a:r>
              <a:rPr lang="en-US" sz="2100">
                <a:solidFill>
                  <a:schemeClr val="dk1"/>
                </a:solidFill>
                <a:latin typeface="Droid Sans"/>
                <a:ea typeface="Droid Sans"/>
                <a:cs typeface="Droid Sans"/>
                <a:sym typeface="Droid Sans"/>
              </a:rPr>
              <a:t>:  Telephone calls can only last two minutes </a:t>
            </a:r>
          </a:p>
          <a:p>
            <a:pPr marL="408149">
              <a:spcAft>
                <a:spcPts val="1071"/>
              </a:spcAft>
            </a:pPr>
            <a:r>
              <a:rPr lang="en-US" sz="2100" b="1">
                <a:solidFill>
                  <a:schemeClr val="dk1"/>
                </a:solidFill>
                <a:latin typeface="Droid Sans"/>
                <a:ea typeface="Droid Sans"/>
                <a:cs typeface="Droid Sans"/>
                <a:sym typeface="Droid Sans"/>
              </a:rPr>
              <a:t>Movement</a:t>
            </a:r>
            <a:r>
              <a:rPr lang="en-US" sz="2100">
                <a:solidFill>
                  <a:schemeClr val="dk1"/>
                </a:solidFill>
                <a:latin typeface="Droid Sans"/>
                <a:ea typeface="Droid Sans"/>
                <a:cs typeface="Droid Sans"/>
                <a:sym typeface="Droid Sans"/>
              </a:rPr>
              <a:t>:  compression capability so that you can talk at normal speed but utilize less equivalent line time</a:t>
            </a:r>
          </a:p>
          <a:p>
            <a:pPr marL="408149">
              <a:spcAft>
                <a:spcPts val="1071"/>
              </a:spcAft>
            </a:pPr>
            <a:r>
              <a:rPr lang="en-US" sz="2100" b="1">
                <a:solidFill>
                  <a:schemeClr val="dk1"/>
                </a:solidFill>
                <a:latin typeface="Droid Sans"/>
                <a:ea typeface="Droid Sans"/>
                <a:cs typeface="Droid Sans"/>
                <a:sym typeface="Droid Sans"/>
              </a:rPr>
              <a:t>PO</a:t>
            </a:r>
            <a:r>
              <a:rPr lang="en-US" sz="2100">
                <a:solidFill>
                  <a:schemeClr val="dk1"/>
                </a:solidFill>
                <a:latin typeface="Droid Sans"/>
                <a:ea typeface="Droid Sans"/>
                <a:cs typeface="Droid Sans"/>
                <a:sym typeface="Droid Sans"/>
              </a:rPr>
              <a:t>:  Police have six eyes</a:t>
            </a:r>
          </a:p>
          <a:p>
            <a:pPr marL="408149">
              <a:spcAft>
                <a:spcPts val="1071"/>
              </a:spcAft>
            </a:pPr>
            <a:r>
              <a:rPr lang="en-US" sz="2100" b="1">
                <a:solidFill>
                  <a:schemeClr val="dk1"/>
                </a:solidFill>
                <a:latin typeface="Droid Sans"/>
                <a:ea typeface="Droid Sans"/>
                <a:cs typeface="Droid Sans"/>
                <a:sym typeface="Droid Sans"/>
              </a:rPr>
              <a:t>PO</a:t>
            </a:r>
            <a:r>
              <a:rPr lang="en-US" sz="2100">
                <a:solidFill>
                  <a:schemeClr val="dk1"/>
                </a:solidFill>
                <a:latin typeface="Droid Sans"/>
                <a:ea typeface="Droid Sans"/>
                <a:cs typeface="Droid Sans"/>
                <a:sym typeface="Droid Sans"/>
              </a:rPr>
              <a:t>:  Telephones are too heavy to lift</a:t>
            </a:r>
          </a:p>
          <a:p>
            <a:pPr algn="l" rtl="0"/>
            <a:endParaRPr sz="1600">
              <a:solidFill>
                <a:schemeClr val="dk1"/>
              </a:solidFill>
              <a:latin typeface="Droid Sans"/>
              <a:ea typeface="Droid Sans"/>
              <a:cs typeface="Droid Sans"/>
              <a:sym typeface="Droid Sans"/>
            </a:endParaRPr>
          </a:p>
        </p:txBody>
      </p:sp>
      <p:sp>
        <p:nvSpPr>
          <p:cNvPr id="188" name="Shape 188"/>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exagerration</a:t>
            </a:r>
          </a:p>
        </p:txBody>
      </p:sp>
    </p:spTree>
    <p:extLst>
      <p:ext uri="{BB962C8B-B14F-4D97-AF65-F5344CB8AC3E}">
        <p14:creationId xmlns:p14="http://schemas.microsoft.com/office/powerpoint/2010/main" val="293011807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animEffect transition="in" filter="fade">
                                      <p:cBhvr>
                                        <p:cTn id="7" dur="1"/>
                                        <p:tgtEl>
                                          <p:spTgt spid="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7">
                                            <p:txEl>
                                              <p:pRg st="1" end="1"/>
                                            </p:txEl>
                                          </p:spTgt>
                                        </p:tgtEl>
                                        <p:attrNameLst>
                                          <p:attrName>style.visibility</p:attrName>
                                        </p:attrNameLst>
                                      </p:cBhvr>
                                      <p:to>
                                        <p:strVal val="visible"/>
                                      </p:to>
                                    </p:set>
                                    <p:animEffect transition="in" filter="fade">
                                      <p:cBhvr>
                                        <p:cTn id="12" dur="1"/>
                                        <p:tgtEl>
                                          <p:spTgt spid="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7">
                                            <p:txEl>
                                              <p:pRg st="3" end="3"/>
                                            </p:txEl>
                                          </p:spTgt>
                                        </p:tgtEl>
                                        <p:attrNameLst>
                                          <p:attrName>style.visibility</p:attrName>
                                        </p:attrNameLst>
                                      </p:cBhvr>
                                      <p:to>
                                        <p:strVal val="visible"/>
                                      </p:to>
                                    </p:set>
                                    <p:animEffect transition="in" filter="fade">
                                      <p:cBhvr>
                                        <p:cTn id="17" dur="1"/>
                                        <p:tgtEl>
                                          <p:spTgt spid="1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7">
                                            <p:txEl>
                                              <p:pRg st="4" end="4"/>
                                            </p:txEl>
                                          </p:spTgt>
                                        </p:tgtEl>
                                        <p:attrNameLst>
                                          <p:attrName>style.visibility</p:attrName>
                                        </p:attrNameLst>
                                      </p:cBhvr>
                                      <p:to>
                                        <p:strVal val="visible"/>
                                      </p:to>
                                    </p:set>
                                    <p:animEffect transition="in" filter="fade">
                                      <p:cBhvr>
                                        <p:cTn id="22" dur="1"/>
                                        <p:tgtEl>
                                          <p:spTgt spid="1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7">
                                            <p:txEl>
                                              <p:pRg st="5" end="5"/>
                                            </p:txEl>
                                          </p:spTgt>
                                        </p:tgtEl>
                                        <p:attrNameLst>
                                          <p:attrName>style.visibility</p:attrName>
                                        </p:attrNameLst>
                                      </p:cBhvr>
                                      <p:to>
                                        <p:strVal val="visible"/>
                                      </p:to>
                                    </p:set>
                                    <p:animEffect transition="in" filter="fade">
                                      <p:cBhvr>
                                        <p:cTn id="27" dur="1"/>
                                        <p:tgtEl>
                                          <p:spTgt spid="1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7">
                                            <p:txEl>
                                              <p:pRg st="6" end="6"/>
                                            </p:txEl>
                                          </p:spTgt>
                                        </p:tgtEl>
                                        <p:attrNameLst>
                                          <p:attrName>style.visibility</p:attrName>
                                        </p:attrNameLst>
                                      </p:cBhvr>
                                      <p:to>
                                        <p:strVal val="visible"/>
                                      </p:to>
                                    </p:set>
                                    <p:animEffect transition="in" filter="fade">
                                      <p:cBhvr>
                                        <p:cTn id="32" dur="1"/>
                                        <p:tgtEl>
                                          <p:spTgt spid="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p:nvPr/>
        </p:nvSpPr>
        <p:spPr>
          <a:xfrm>
            <a:off x="457200" y="1214907"/>
            <a:ext cx="8229600" cy="3594374"/>
          </a:xfrm>
          <a:prstGeom prst="rect">
            <a:avLst/>
          </a:prstGeom>
          <a:noFill/>
          <a:ln>
            <a:noFill/>
          </a:ln>
        </p:spPr>
        <p:txBody>
          <a:bodyPr lIns="81617" tIns="40797" rIns="81617" bIns="40797" anchor="t" anchorCtr="0">
            <a:noAutofit/>
          </a:bodyPr>
          <a:lstStyle/>
          <a:p>
            <a:pPr>
              <a:spcAft>
                <a:spcPts val="1071"/>
              </a:spcAft>
            </a:pPr>
            <a:r>
              <a:rPr lang="en-US" sz="1800" b="1" dirty="0">
                <a:solidFill>
                  <a:schemeClr val="dk1"/>
                </a:solidFill>
                <a:latin typeface="Droid Sans"/>
                <a:ea typeface="Droid Sans"/>
                <a:cs typeface="Droid Sans"/>
                <a:sym typeface="Droid Sans"/>
              </a:rPr>
              <a:t>Express a wishful desire which is impossible to realize</a:t>
            </a:r>
          </a:p>
          <a:p>
            <a:pPr indent="136050">
              <a:spcAft>
                <a:spcPts val="1071"/>
              </a:spcAft>
              <a:buClr>
                <a:schemeClr val="dk1"/>
              </a:buClr>
            </a:pPr>
            <a:endParaRPr sz="1800" dirty="0">
              <a:solidFill>
                <a:schemeClr val="dk1"/>
              </a:solidFill>
              <a:latin typeface="Droid Sans"/>
              <a:ea typeface="Droid Sans"/>
              <a:cs typeface="Droid Sans"/>
              <a:sym typeface="Droid Sans"/>
            </a:endParaRPr>
          </a:p>
          <a:p>
            <a:pPr>
              <a:spcAft>
                <a:spcPts val="1071"/>
              </a:spcAft>
            </a:pPr>
            <a:r>
              <a:rPr lang="en-US" sz="1800" b="1" dirty="0">
                <a:solidFill>
                  <a:schemeClr val="dk1"/>
                </a:solidFill>
                <a:latin typeface="Droid Sans"/>
                <a:ea typeface="Droid Sans"/>
                <a:cs typeface="Droid Sans"/>
                <a:sym typeface="Droid Sans"/>
              </a:rPr>
              <a:t>PO</a:t>
            </a:r>
            <a:r>
              <a:rPr lang="en-US" sz="1800" dirty="0">
                <a:solidFill>
                  <a:schemeClr val="dk1"/>
                </a:solidFill>
                <a:latin typeface="Droid Sans"/>
                <a:ea typeface="Droid Sans"/>
                <a:cs typeface="Droid Sans"/>
                <a:sym typeface="Droid Sans"/>
              </a:rPr>
              <a:t>:  All telephone calls are friendly </a:t>
            </a:r>
          </a:p>
          <a:p>
            <a:pPr>
              <a:spcAft>
                <a:spcPts val="1071"/>
              </a:spcAft>
            </a:pPr>
            <a:r>
              <a:rPr lang="en-US" sz="1800" b="1" dirty="0">
                <a:solidFill>
                  <a:schemeClr val="dk1"/>
                </a:solidFill>
                <a:latin typeface="Droid Sans"/>
                <a:ea typeface="Droid Sans"/>
                <a:cs typeface="Droid Sans"/>
                <a:sym typeface="Droid Sans"/>
              </a:rPr>
              <a:t>Movement</a:t>
            </a:r>
            <a:r>
              <a:rPr lang="en-US" sz="1800" dirty="0">
                <a:solidFill>
                  <a:schemeClr val="dk1"/>
                </a:solidFill>
                <a:latin typeface="Droid Sans"/>
                <a:ea typeface="Droid Sans"/>
                <a:cs typeface="Droid Sans"/>
                <a:sym typeface="Droid Sans"/>
              </a:rPr>
              <a:t>:  green light on phone lights up when someone on friends list calls</a:t>
            </a:r>
          </a:p>
          <a:p>
            <a:pPr>
              <a:spcAft>
                <a:spcPts val="1071"/>
              </a:spcAft>
            </a:pPr>
            <a:endParaRPr sz="1800" b="1" dirty="0">
              <a:solidFill>
                <a:schemeClr val="dk1"/>
              </a:solidFill>
              <a:latin typeface="Droid Sans"/>
              <a:ea typeface="Droid Sans"/>
              <a:cs typeface="Droid Sans"/>
              <a:sym typeface="Droid Sans"/>
            </a:endParaRPr>
          </a:p>
          <a:p>
            <a:pPr>
              <a:spcAft>
                <a:spcPts val="1071"/>
              </a:spcAft>
            </a:pPr>
            <a:r>
              <a:rPr lang="en-US" sz="1800" b="1" dirty="0">
                <a:solidFill>
                  <a:schemeClr val="dk1"/>
                </a:solidFill>
                <a:latin typeface="Droid Sans"/>
                <a:ea typeface="Droid Sans"/>
                <a:cs typeface="Droid Sans"/>
                <a:sym typeface="Droid Sans"/>
              </a:rPr>
              <a:t>PO</a:t>
            </a:r>
            <a:r>
              <a:rPr lang="en-US" sz="1800" dirty="0">
                <a:solidFill>
                  <a:schemeClr val="dk1"/>
                </a:solidFill>
                <a:latin typeface="Droid Sans"/>
                <a:ea typeface="Droid Sans"/>
                <a:cs typeface="Droid Sans"/>
                <a:sym typeface="Droid Sans"/>
              </a:rPr>
              <a:t>:  You got paid for waiting to see the doctor (who is behind schedule)</a:t>
            </a:r>
          </a:p>
          <a:p>
            <a:pPr>
              <a:spcAft>
                <a:spcPts val="1071"/>
              </a:spcAft>
            </a:pPr>
            <a:endParaRPr sz="1800" b="1" dirty="0">
              <a:solidFill>
                <a:schemeClr val="dk1"/>
              </a:solidFill>
              <a:latin typeface="Droid Sans"/>
              <a:ea typeface="Droid Sans"/>
              <a:cs typeface="Droid Sans"/>
              <a:sym typeface="Droid Sans"/>
            </a:endParaRPr>
          </a:p>
          <a:p>
            <a:pPr>
              <a:spcAft>
                <a:spcPts val="1071"/>
              </a:spcAft>
            </a:pPr>
            <a:r>
              <a:rPr lang="en-US" sz="1800" b="1" dirty="0">
                <a:solidFill>
                  <a:schemeClr val="dk1"/>
                </a:solidFill>
                <a:latin typeface="Droid Sans"/>
                <a:ea typeface="Droid Sans"/>
                <a:cs typeface="Droid Sans"/>
                <a:sym typeface="Droid Sans"/>
              </a:rPr>
              <a:t>PO</a:t>
            </a:r>
            <a:r>
              <a:rPr lang="en-US" sz="1800" dirty="0">
                <a:solidFill>
                  <a:schemeClr val="dk1"/>
                </a:solidFill>
                <a:latin typeface="Droid Sans"/>
                <a:ea typeface="Droid Sans"/>
                <a:cs typeface="Droid Sans"/>
                <a:sym typeface="Droid Sans"/>
              </a:rPr>
              <a:t>:  The pencil writes by itself</a:t>
            </a:r>
          </a:p>
          <a:p>
            <a:pPr algn="l" rtl="0"/>
            <a:endParaRPr sz="1200" dirty="0">
              <a:solidFill>
                <a:schemeClr val="dk1"/>
              </a:solidFill>
              <a:latin typeface="Droid Sans"/>
              <a:ea typeface="Droid Sans"/>
              <a:cs typeface="Droid Sans"/>
              <a:sym typeface="Droid Sans"/>
            </a:endParaRPr>
          </a:p>
        </p:txBody>
      </p:sp>
      <p:sp>
        <p:nvSpPr>
          <p:cNvPr id="195" name="Shape 195"/>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wishful thinking</a:t>
            </a:r>
          </a:p>
        </p:txBody>
      </p:sp>
    </p:spTree>
    <p:extLst>
      <p:ext uri="{BB962C8B-B14F-4D97-AF65-F5344CB8AC3E}">
        <p14:creationId xmlns:p14="http://schemas.microsoft.com/office/powerpoint/2010/main" val="4230206474"/>
      </p:ext>
    </p:extLst>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p:nvPr/>
        </p:nvSpPr>
        <p:spPr>
          <a:xfrm>
            <a:off x="128439" y="4282998"/>
            <a:ext cx="8862152" cy="346248"/>
          </a:xfrm>
          <a:prstGeom prst="rect">
            <a:avLst/>
          </a:prstGeom>
          <a:noFill/>
          <a:ln>
            <a:noFill/>
          </a:ln>
        </p:spPr>
        <p:txBody>
          <a:bodyPr lIns="81617" tIns="40797" rIns="81617" bIns="40797" anchor="t" anchorCtr="0">
            <a:noAutofit/>
          </a:bodyPr>
          <a:lstStyle/>
          <a:p>
            <a:pPr marL="408149" lvl="1">
              <a:buClr>
                <a:srgbClr val="FF0000"/>
              </a:buClr>
              <a:buSzPct val="25000"/>
            </a:pPr>
            <a:r>
              <a:rPr lang="en-US" sz="2100" i="1">
                <a:solidFill>
                  <a:srgbClr val="FF0000"/>
                </a:solidFill>
              </a:rPr>
              <a:t>Once we have a PO, it’s time to look for movement!</a:t>
            </a:r>
          </a:p>
        </p:txBody>
      </p:sp>
      <p:sp>
        <p:nvSpPr>
          <p:cNvPr id="202" name="Shape 202"/>
          <p:cNvSpPr txBox="1"/>
          <p:nvPr/>
        </p:nvSpPr>
        <p:spPr>
          <a:xfrm>
            <a:off x="457202" y="1701569"/>
            <a:ext cx="8686798" cy="1627369"/>
          </a:xfrm>
          <a:prstGeom prst="rect">
            <a:avLst/>
          </a:prstGeom>
          <a:noFill/>
          <a:ln>
            <a:noFill/>
          </a:ln>
        </p:spPr>
        <p:txBody>
          <a:bodyPr lIns="81617" tIns="40797" rIns="81617" bIns="40797" anchor="t" anchorCtr="0">
            <a:noAutofit/>
          </a:bodyPr>
          <a:lstStyle/>
          <a:p>
            <a:pPr>
              <a:spcAft>
                <a:spcPts val="1607"/>
              </a:spcAft>
              <a:buClr>
                <a:schemeClr val="dk1"/>
              </a:buClr>
              <a:buSzPct val="100000"/>
              <a:buFont typeface="Droid Sans"/>
              <a:buChar char="•"/>
            </a:pPr>
            <a:r>
              <a:rPr lang="en-US" sz="2100">
                <a:solidFill>
                  <a:schemeClr val="dk1"/>
                </a:solidFill>
                <a:latin typeface="Droid Sans"/>
                <a:ea typeface="Droid Sans"/>
                <a:cs typeface="Droid Sans"/>
                <a:sym typeface="Droid Sans"/>
              </a:rPr>
              <a:t> The more provocative the better</a:t>
            </a:r>
          </a:p>
          <a:p>
            <a:pPr>
              <a:spcAft>
                <a:spcPts val="1607"/>
              </a:spcAft>
              <a:buClr>
                <a:schemeClr val="dk1"/>
              </a:buClr>
              <a:buSzPct val="100000"/>
              <a:buFont typeface="Droid Sans"/>
              <a:buChar char="•"/>
            </a:pPr>
            <a:r>
              <a:rPr lang="en-US" sz="2100">
                <a:solidFill>
                  <a:schemeClr val="dk1"/>
                </a:solidFill>
                <a:latin typeface="Droid Sans"/>
                <a:ea typeface="Droid Sans"/>
                <a:cs typeface="Droid Sans"/>
                <a:sym typeface="Droid Sans"/>
              </a:rPr>
              <a:t> Provocations should not be solution ideas or concepts (yet)</a:t>
            </a:r>
          </a:p>
          <a:p>
            <a:pPr>
              <a:spcAft>
                <a:spcPts val="1607"/>
              </a:spcAft>
              <a:buClr>
                <a:schemeClr val="dk1"/>
              </a:buClr>
              <a:buSzPct val="100000"/>
              <a:buFont typeface="Droid Sans"/>
              <a:buChar char="•"/>
            </a:pPr>
            <a:r>
              <a:rPr lang="en-US" sz="2100">
                <a:solidFill>
                  <a:schemeClr val="dk1"/>
                </a:solidFill>
                <a:latin typeface="Droid Sans"/>
                <a:ea typeface="Droid Sans"/>
                <a:cs typeface="Droid Sans"/>
                <a:sym typeface="Droid Sans"/>
              </a:rPr>
              <a:t> avoid ideas ‘fitting in’</a:t>
            </a:r>
          </a:p>
          <a:p>
            <a:pPr algn="l" rtl="0"/>
            <a:endParaRPr sz="1600">
              <a:solidFill>
                <a:schemeClr val="dk1"/>
              </a:solidFill>
              <a:latin typeface="Droid Sans"/>
              <a:ea typeface="Droid Sans"/>
              <a:cs typeface="Droid Sans"/>
              <a:sym typeface="Droid Sans"/>
            </a:endParaRPr>
          </a:p>
        </p:txBody>
      </p:sp>
      <p:sp>
        <p:nvSpPr>
          <p:cNvPr id="203" name="Shape 203"/>
          <p:cNvSpPr txBox="1"/>
          <p:nvPr/>
        </p:nvSpPr>
        <p:spPr>
          <a:xfrm>
            <a:off x="1" y="211769"/>
            <a:ext cx="6107311" cy="413559"/>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latin typeface="Droid Sans"/>
                <a:ea typeface="Droid Sans"/>
                <a:cs typeface="Droid Sans"/>
                <a:sym typeface="Droid Sans"/>
              </a:rPr>
              <a:t>Final thoughts on POs</a:t>
            </a:r>
          </a:p>
        </p:txBody>
      </p:sp>
    </p:spTree>
    <p:extLst>
      <p:ext uri="{BB962C8B-B14F-4D97-AF65-F5344CB8AC3E}">
        <p14:creationId xmlns:p14="http://schemas.microsoft.com/office/powerpoint/2010/main" val="101483272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457200" y="1428901"/>
            <a:ext cx="5058600" cy="3520124"/>
          </a:xfrm>
          <a:prstGeom prst="rect">
            <a:avLst/>
          </a:prstGeom>
          <a:noFill/>
          <a:ln>
            <a:noFill/>
          </a:ln>
        </p:spPr>
        <p:txBody>
          <a:bodyPr lIns="81617" tIns="40797" rIns="81617" bIns="40797" anchor="t" anchorCtr="0">
            <a:noAutofit/>
          </a:bodyPr>
          <a:lstStyle/>
          <a:p>
            <a:pPr>
              <a:spcAft>
                <a:spcPts val="2678"/>
              </a:spcAft>
              <a:buClr>
                <a:schemeClr val="dk1"/>
              </a:buClr>
              <a:buSzPct val="100000"/>
              <a:buFont typeface="Droid Sans"/>
              <a:buChar char="•"/>
            </a:pPr>
            <a:r>
              <a:rPr lang="en-US" sz="2100">
                <a:solidFill>
                  <a:schemeClr val="dk1"/>
                </a:solidFill>
                <a:latin typeface="Droid Sans"/>
                <a:ea typeface="Droid Sans"/>
                <a:cs typeface="Droid Sans"/>
                <a:sym typeface="Droid Sans"/>
              </a:rPr>
              <a:t> Extract a Principle</a:t>
            </a:r>
          </a:p>
          <a:p>
            <a:pPr>
              <a:spcAft>
                <a:spcPts val="2678"/>
              </a:spcAft>
              <a:buClr>
                <a:schemeClr val="dk1"/>
              </a:buClr>
              <a:buSzPct val="100000"/>
              <a:buFont typeface="Droid Sans"/>
              <a:buChar char="•"/>
            </a:pPr>
            <a:r>
              <a:rPr lang="en-US" sz="2100">
                <a:solidFill>
                  <a:schemeClr val="dk1"/>
                </a:solidFill>
                <a:latin typeface="Droid Sans"/>
                <a:ea typeface="Droid Sans"/>
                <a:cs typeface="Droid Sans"/>
                <a:sym typeface="Droid Sans"/>
              </a:rPr>
              <a:t> Focus on the Difference</a:t>
            </a:r>
          </a:p>
          <a:p>
            <a:pPr>
              <a:spcAft>
                <a:spcPts val="2678"/>
              </a:spcAft>
              <a:buClr>
                <a:schemeClr val="dk1"/>
              </a:buClr>
              <a:buSzPct val="100000"/>
              <a:buFont typeface="Droid Sans"/>
              <a:buChar char="•"/>
            </a:pPr>
            <a:r>
              <a:rPr lang="en-US" sz="2100">
                <a:solidFill>
                  <a:schemeClr val="dk1"/>
                </a:solidFill>
                <a:latin typeface="Droid Sans"/>
                <a:ea typeface="Droid Sans"/>
                <a:cs typeface="Droid Sans"/>
                <a:sym typeface="Droid Sans"/>
              </a:rPr>
              <a:t> Moment to Moment</a:t>
            </a:r>
          </a:p>
          <a:p>
            <a:pPr>
              <a:spcAft>
                <a:spcPts val="2678"/>
              </a:spcAft>
              <a:buClr>
                <a:schemeClr val="dk1"/>
              </a:buClr>
              <a:buSzPct val="100000"/>
              <a:buFont typeface="Droid Sans"/>
              <a:buChar char="•"/>
            </a:pPr>
            <a:r>
              <a:rPr lang="en-US" sz="2100">
                <a:solidFill>
                  <a:schemeClr val="dk1"/>
                </a:solidFill>
                <a:latin typeface="Droid Sans"/>
                <a:ea typeface="Droid Sans"/>
                <a:cs typeface="Droid Sans"/>
                <a:sym typeface="Droid Sans"/>
              </a:rPr>
              <a:t> Positive Aspects</a:t>
            </a:r>
          </a:p>
          <a:p>
            <a:pPr>
              <a:spcAft>
                <a:spcPts val="2678"/>
              </a:spcAft>
              <a:buClr>
                <a:schemeClr val="dk1"/>
              </a:buClr>
              <a:buSzPct val="100000"/>
              <a:buFont typeface="Droid Sans"/>
              <a:buChar char="•"/>
            </a:pPr>
            <a:r>
              <a:rPr lang="en-US" sz="2100">
                <a:solidFill>
                  <a:schemeClr val="dk1"/>
                </a:solidFill>
                <a:latin typeface="Droid Sans"/>
                <a:ea typeface="Droid Sans"/>
                <a:cs typeface="Droid Sans"/>
                <a:sym typeface="Droid Sans"/>
              </a:rPr>
              <a:t> Circumstances</a:t>
            </a:r>
          </a:p>
          <a:p>
            <a:pPr algn="l" rtl="0"/>
            <a:endParaRPr sz="1600">
              <a:solidFill>
                <a:schemeClr val="dk1"/>
              </a:solidFill>
              <a:latin typeface="Droid Sans"/>
              <a:ea typeface="Droid Sans"/>
              <a:cs typeface="Droid Sans"/>
              <a:sym typeface="Droid Sans"/>
            </a:endParaRPr>
          </a:p>
          <a:p>
            <a:pPr algn="l" rtl="0"/>
            <a:endParaRPr sz="1600">
              <a:solidFill>
                <a:schemeClr val="dk1"/>
              </a:solidFill>
              <a:latin typeface="Droid Sans"/>
              <a:ea typeface="Droid Sans"/>
              <a:cs typeface="Droid Sans"/>
              <a:sym typeface="Droid Sans"/>
            </a:endParaRPr>
          </a:p>
          <a:p>
            <a:pPr algn="l" rtl="0"/>
            <a:endParaRPr sz="1600">
              <a:solidFill>
                <a:schemeClr val="dk1"/>
              </a:solidFill>
              <a:latin typeface="Droid Sans"/>
              <a:ea typeface="Droid Sans"/>
              <a:cs typeface="Droid Sans"/>
              <a:sym typeface="Droid Sans"/>
            </a:endParaRPr>
          </a:p>
        </p:txBody>
      </p:sp>
      <p:sp>
        <p:nvSpPr>
          <p:cNvPr id="210" name="Shape 210"/>
          <p:cNvSpPr txBox="1"/>
          <p:nvPr/>
        </p:nvSpPr>
        <p:spPr>
          <a:xfrm>
            <a:off x="1" y="211769"/>
            <a:ext cx="6107311" cy="413559"/>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latin typeface="Droid Sans"/>
                <a:ea typeface="Droid Sans"/>
                <a:cs typeface="Droid Sans"/>
                <a:sym typeface="Droid Sans"/>
              </a:rPr>
              <a:t>Movement</a:t>
            </a:r>
          </a:p>
        </p:txBody>
      </p:sp>
    </p:spTree>
    <p:extLst>
      <p:ext uri="{BB962C8B-B14F-4D97-AF65-F5344CB8AC3E}">
        <p14:creationId xmlns:p14="http://schemas.microsoft.com/office/powerpoint/2010/main" val="4030854710"/>
      </p:ext>
    </p:extLst>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p:nvPr/>
        </p:nvSpPr>
        <p:spPr>
          <a:xfrm>
            <a:off x="457200" y="1047211"/>
            <a:ext cx="8229600" cy="4189608"/>
          </a:xfrm>
          <a:prstGeom prst="rect">
            <a:avLst/>
          </a:prstGeom>
          <a:noFill/>
          <a:ln>
            <a:noFill/>
          </a:ln>
        </p:spPr>
        <p:txBody>
          <a:bodyPr lIns="81617" tIns="40797" rIns="81617" bIns="40797" anchor="t" anchorCtr="0">
            <a:noAutofit/>
          </a:bodyPr>
          <a:lstStyle/>
          <a:p>
            <a:pPr>
              <a:spcAft>
                <a:spcPts val="1607"/>
              </a:spcAft>
              <a:buClr>
                <a:schemeClr val="dk1"/>
              </a:buClr>
              <a:buSzPct val="100000"/>
              <a:buFont typeface="Arial"/>
              <a:buChar char="•"/>
            </a:pPr>
            <a:r>
              <a:rPr lang="en-US" sz="2100">
                <a:solidFill>
                  <a:schemeClr val="dk1"/>
                </a:solidFill>
              </a:rPr>
              <a:t>Negative points may arise – but do not focus on them;  instead attempt to look forward</a:t>
            </a:r>
          </a:p>
          <a:p>
            <a:pPr>
              <a:spcAft>
                <a:spcPts val="1607"/>
              </a:spcAft>
              <a:buClr>
                <a:schemeClr val="dk1"/>
              </a:buClr>
              <a:buSzPct val="100000"/>
              <a:buFont typeface="Arial"/>
              <a:buChar char="•"/>
            </a:pPr>
            <a:r>
              <a:rPr lang="en-US" sz="2100">
                <a:solidFill>
                  <a:schemeClr val="dk1"/>
                </a:solidFill>
              </a:rPr>
              <a:t>Old ideas resurface – there’s no point in using provocation to generate old ideas;  again strive to move forward to new ideas</a:t>
            </a:r>
          </a:p>
          <a:p>
            <a:pPr>
              <a:spcAft>
                <a:spcPts val="1607"/>
              </a:spcAft>
              <a:buClr>
                <a:schemeClr val="dk1"/>
              </a:buClr>
              <a:buSzPct val="100000"/>
              <a:buFont typeface="Arial"/>
              <a:buChar char="•"/>
            </a:pPr>
            <a:r>
              <a:rPr lang="en-US" sz="2100">
                <a:solidFill>
                  <a:schemeClr val="dk1"/>
                </a:solidFill>
              </a:rPr>
              <a:t>A feeling of ‘something interesting’ is often a sign of potential</a:t>
            </a:r>
          </a:p>
          <a:p>
            <a:pPr>
              <a:spcAft>
                <a:spcPts val="1607"/>
              </a:spcAft>
              <a:buClr>
                <a:schemeClr val="dk1"/>
              </a:buClr>
              <a:buSzPct val="100000"/>
              <a:buFont typeface="Arial"/>
              <a:buChar char="•"/>
            </a:pPr>
            <a:r>
              <a:rPr lang="en-US" sz="2100">
                <a:solidFill>
                  <a:schemeClr val="dk1"/>
                </a:solidFill>
              </a:rPr>
              <a:t>Points of difference from the status quo may be worth exploring</a:t>
            </a:r>
          </a:p>
          <a:p>
            <a:pPr>
              <a:spcAft>
                <a:spcPts val="1607"/>
              </a:spcAft>
              <a:buClr>
                <a:schemeClr val="dk1"/>
              </a:buClr>
              <a:buSzPct val="100000"/>
              <a:buFont typeface="Arial"/>
              <a:buChar char="•"/>
            </a:pPr>
            <a:r>
              <a:rPr lang="en-US" sz="2100">
                <a:solidFill>
                  <a:schemeClr val="dk1"/>
                </a:solidFill>
              </a:rPr>
              <a:t>When value is found, always look for other ways you might achieve the same value</a:t>
            </a:r>
          </a:p>
          <a:p>
            <a:pPr algn="l" rtl="0"/>
            <a:endParaRPr sz="1600">
              <a:solidFill>
                <a:schemeClr val="dk1"/>
              </a:solidFill>
            </a:endParaRPr>
          </a:p>
        </p:txBody>
      </p:sp>
      <p:sp>
        <p:nvSpPr>
          <p:cNvPr id="217" name="Shape 217"/>
          <p:cNvSpPr txBox="1"/>
          <p:nvPr/>
        </p:nvSpPr>
        <p:spPr>
          <a:xfrm>
            <a:off x="1" y="211769"/>
            <a:ext cx="6107311" cy="413559"/>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rPr>
              <a:t>Results from provocation</a:t>
            </a:r>
          </a:p>
        </p:txBody>
      </p:sp>
    </p:spTree>
    <p:extLst>
      <p:ext uri="{BB962C8B-B14F-4D97-AF65-F5344CB8AC3E}">
        <p14:creationId xmlns:p14="http://schemas.microsoft.com/office/powerpoint/2010/main" val="281548540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p:nvPr/>
        </p:nvSpPr>
        <p:spPr>
          <a:xfrm>
            <a:off x="207074" y="1329825"/>
            <a:ext cx="8936927" cy="3185487"/>
          </a:xfrm>
          <a:prstGeom prst="rect">
            <a:avLst/>
          </a:prstGeom>
          <a:noFill/>
          <a:ln>
            <a:noFill/>
          </a:ln>
        </p:spPr>
        <p:txBody>
          <a:bodyPr lIns="81617" tIns="40797" rIns="81617" bIns="40797" anchor="t" anchorCtr="0">
            <a:noAutofit/>
          </a:bodyPr>
          <a:lstStyle/>
          <a:p>
            <a:pPr>
              <a:spcAft>
                <a:spcPts val="1607"/>
              </a:spcAft>
              <a:buClr>
                <a:schemeClr val="dk1"/>
              </a:buClr>
              <a:buSzPct val="100000"/>
              <a:buFont typeface="Arial"/>
              <a:buChar char="•"/>
            </a:pPr>
            <a:r>
              <a:rPr lang="en-US" sz="2100">
                <a:solidFill>
                  <a:schemeClr val="dk1"/>
                </a:solidFill>
              </a:rPr>
              <a:t>Many concepts normally result – and they should be explored for practicality, combinatorial options, and strengthened where possible</a:t>
            </a:r>
          </a:p>
          <a:p>
            <a:pPr>
              <a:spcAft>
                <a:spcPts val="1607"/>
              </a:spcAft>
              <a:buClr>
                <a:schemeClr val="dk1"/>
              </a:buClr>
              <a:buSzPct val="100000"/>
              <a:buFont typeface="Arial"/>
              <a:buChar char="•"/>
            </a:pPr>
            <a:r>
              <a:rPr lang="en-US" sz="2100">
                <a:solidFill>
                  <a:schemeClr val="dk1"/>
                </a:solidFill>
              </a:rPr>
              <a:t>All resulting ideas should be documented for the record</a:t>
            </a:r>
          </a:p>
          <a:p>
            <a:pPr>
              <a:spcAft>
                <a:spcPts val="1607"/>
              </a:spcAft>
              <a:buClr>
                <a:schemeClr val="dk1"/>
              </a:buClr>
              <a:buSzPct val="100000"/>
              <a:buFont typeface="Arial"/>
              <a:buChar char="•"/>
            </a:pPr>
            <a:r>
              <a:rPr lang="en-US" sz="2100">
                <a:solidFill>
                  <a:schemeClr val="dk1"/>
                </a:solidFill>
              </a:rPr>
              <a:t>Sometimes a useful concept results</a:t>
            </a:r>
          </a:p>
          <a:p>
            <a:pPr>
              <a:spcAft>
                <a:spcPts val="1607"/>
              </a:spcAft>
              <a:buClr>
                <a:schemeClr val="dk1"/>
              </a:buClr>
              <a:buSzPct val="100000"/>
              <a:buFont typeface="Arial"/>
              <a:buChar char="•"/>
            </a:pPr>
            <a:r>
              <a:rPr lang="en-US" sz="2100">
                <a:solidFill>
                  <a:schemeClr val="dk1"/>
                </a:solidFill>
              </a:rPr>
              <a:t>Other times provocation yields nothing seemingly practical – in that case harvest what you can learn from the failure – and hope for better results next time!  </a:t>
            </a:r>
          </a:p>
          <a:p>
            <a:pPr algn="l" rtl="0"/>
            <a:endParaRPr sz="1600">
              <a:solidFill>
                <a:schemeClr val="dk1"/>
              </a:solidFill>
            </a:endParaRPr>
          </a:p>
        </p:txBody>
      </p:sp>
      <p:sp>
        <p:nvSpPr>
          <p:cNvPr id="224" name="Shape 224"/>
          <p:cNvSpPr txBox="1"/>
          <p:nvPr/>
        </p:nvSpPr>
        <p:spPr>
          <a:xfrm>
            <a:off x="1" y="211769"/>
            <a:ext cx="6107311" cy="413559"/>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rPr>
              <a:t>Results from provocation</a:t>
            </a:r>
          </a:p>
        </p:txBody>
      </p:sp>
    </p:spTree>
    <p:extLst>
      <p:ext uri="{BB962C8B-B14F-4D97-AF65-F5344CB8AC3E}">
        <p14:creationId xmlns:p14="http://schemas.microsoft.com/office/powerpoint/2010/main" val="82412660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Effect transition="in" filter="fade">
                                      <p:cBhvr>
                                        <p:cTn id="7" dur="1"/>
                                        <p:tgtEl>
                                          <p:spTgt spid="2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Effect transition="in" filter="fade">
                                      <p:cBhvr>
                                        <p:cTn id="12" dur="1"/>
                                        <p:tgtEl>
                                          <p:spTgt spid="2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Effect transition="in" filter="fade">
                                      <p:cBhvr>
                                        <p:cTn id="17" dur="1"/>
                                        <p:tgtEl>
                                          <p:spTgt spid="2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Effect transition="in" filter="fade">
                                      <p:cBhvr>
                                        <p:cTn id="22" dur="1"/>
                                        <p:tgtEl>
                                          <p:spTgt spid="2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148300" y="1190252"/>
            <a:ext cx="8686800" cy="4118174"/>
          </a:xfrm>
          <a:prstGeom prst="rect">
            <a:avLst/>
          </a:prstGeom>
          <a:noFill/>
          <a:ln>
            <a:noFill/>
          </a:ln>
        </p:spPr>
        <p:txBody>
          <a:bodyPr lIns="81617" tIns="40797" rIns="81617" bIns="40797" anchor="t" anchorCtr="0">
            <a:noAutofit/>
          </a:bodyPr>
          <a:lstStyle/>
          <a:p>
            <a:pPr>
              <a:spcAft>
                <a:spcPts val="1071"/>
              </a:spcAft>
              <a:buClr>
                <a:schemeClr val="dk1"/>
              </a:buClr>
              <a:buSzPct val="100000"/>
              <a:buFont typeface="Arial"/>
              <a:buChar char="•"/>
            </a:pPr>
            <a:r>
              <a:rPr lang="en-US" sz="1800">
                <a:solidFill>
                  <a:schemeClr val="dk1"/>
                </a:solidFill>
              </a:rPr>
              <a:t>Seek to extract a principle, concept, feature, or aspect of the PO (meaningful characteristics), then ignore the rest of the PO and work only with what you’ve extracted to generate ideas</a:t>
            </a:r>
          </a:p>
          <a:p>
            <a:pPr>
              <a:spcAft>
                <a:spcPts val="1071"/>
              </a:spcAft>
              <a:buClr>
                <a:schemeClr val="dk1"/>
              </a:buClr>
              <a:buSzPct val="100000"/>
              <a:buFont typeface="Arial"/>
              <a:buChar char="•"/>
            </a:pPr>
            <a:r>
              <a:rPr lang="en-US" sz="1800">
                <a:solidFill>
                  <a:schemeClr val="dk1"/>
                </a:solidFill>
              </a:rPr>
              <a:t>Example: An ad agency was seeking a new medium -&gt; </a:t>
            </a:r>
            <a:r>
              <a:rPr lang="en-US" sz="1800" b="1">
                <a:solidFill>
                  <a:schemeClr val="dk1"/>
                </a:solidFill>
              </a:rPr>
              <a:t>PO</a:t>
            </a:r>
            <a:r>
              <a:rPr lang="en-US" sz="1800">
                <a:solidFill>
                  <a:schemeClr val="dk1"/>
                </a:solidFill>
              </a:rPr>
              <a:t>:  bring back the town crier -&gt; </a:t>
            </a:r>
            <a:r>
              <a:rPr lang="en-US" sz="1800" b="1">
                <a:solidFill>
                  <a:schemeClr val="dk1"/>
                </a:solidFill>
              </a:rPr>
              <a:t>Extract</a:t>
            </a:r>
            <a:r>
              <a:rPr lang="en-US" sz="1800">
                <a:solidFill>
                  <a:schemeClr val="dk1"/>
                </a:solidFill>
              </a:rPr>
              <a:t>:</a:t>
            </a:r>
          </a:p>
          <a:p>
            <a:pPr marL="816299" lvl="2">
              <a:spcAft>
                <a:spcPts val="1071"/>
              </a:spcAft>
              <a:buClr>
                <a:schemeClr val="dk1"/>
              </a:buClr>
              <a:buSzPct val="100000"/>
              <a:buFont typeface="Courier New"/>
              <a:buChar char="o"/>
            </a:pPr>
            <a:r>
              <a:rPr lang="en-US" sz="1800">
                <a:solidFill>
                  <a:schemeClr val="dk1"/>
                </a:solidFill>
              </a:rPr>
              <a:t>The town crier can change the message based on audience</a:t>
            </a:r>
          </a:p>
          <a:p>
            <a:pPr marL="816299" lvl="2">
              <a:spcAft>
                <a:spcPts val="1071"/>
              </a:spcAft>
              <a:buClr>
                <a:schemeClr val="dk1"/>
              </a:buClr>
              <a:buSzPct val="100000"/>
              <a:buFont typeface="Courier New"/>
              <a:buChar char="o"/>
            </a:pPr>
            <a:r>
              <a:rPr lang="en-US" sz="1800">
                <a:solidFill>
                  <a:schemeClr val="dk1"/>
                </a:solidFill>
              </a:rPr>
              <a:t>The town crier can go where the people are</a:t>
            </a:r>
          </a:p>
          <a:p>
            <a:pPr marL="816299" lvl="2">
              <a:spcAft>
                <a:spcPts val="1071"/>
              </a:spcAft>
              <a:buClr>
                <a:schemeClr val="dk1"/>
              </a:buClr>
              <a:buSzPct val="100000"/>
              <a:buFont typeface="Courier New"/>
              <a:buChar char="o"/>
            </a:pPr>
            <a:r>
              <a:rPr lang="en-US" sz="1800">
                <a:solidFill>
                  <a:schemeClr val="dk1"/>
                </a:solidFill>
              </a:rPr>
              <a:t>The town crier can answer questions</a:t>
            </a:r>
          </a:p>
          <a:p>
            <a:pPr marL="816299" lvl="2">
              <a:spcAft>
                <a:spcPts val="1071"/>
              </a:spcAft>
              <a:buClr>
                <a:schemeClr val="dk1"/>
              </a:buClr>
              <a:buSzPct val="100000"/>
              <a:buFont typeface="Courier New"/>
              <a:buChar char="o"/>
            </a:pPr>
            <a:r>
              <a:rPr lang="en-US" sz="1800">
                <a:solidFill>
                  <a:schemeClr val="dk1"/>
                </a:solidFill>
              </a:rPr>
              <a:t>The town crier is always up to date</a:t>
            </a:r>
          </a:p>
          <a:p>
            <a:pPr marL="816299" lvl="2">
              <a:spcAft>
                <a:spcPts val="1071"/>
              </a:spcAft>
              <a:buClr>
                <a:schemeClr val="dk1"/>
              </a:buClr>
              <a:buSzPct val="100000"/>
              <a:buFont typeface="Courier New"/>
              <a:buChar char="o"/>
            </a:pPr>
            <a:r>
              <a:rPr lang="en-US" sz="1800">
                <a:solidFill>
                  <a:schemeClr val="dk1"/>
                </a:solidFill>
              </a:rPr>
              <a:t>You cannot switch the town crier off -&gt; </a:t>
            </a:r>
            <a:r>
              <a:rPr lang="en-US" sz="1800" b="1">
                <a:solidFill>
                  <a:schemeClr val="dk1"/>
                </a:solidFill>
              </a:rPr>
              <a:t>Movement</a:t>
            </a:r>
            <a:r>
              <a:rPr lang="en-US" sz="1800">
                <a:solidFill>
                  <a:schemeClr val="dk1"/>
                </a:solidFill>
              </a:rPr>
              <a:t>:  pay phones are free but calls are interspersed with ads</a:t>
            </a:r>
          </a:p>
          <a:p>
            <a:pPr algn="l" rtl="0"/>
            <a:endParaRPr sz="1600">
              <a:solidFill>
                <a:schemeClr val="dk1"/>
              </a:solidFill>
            </a:endParaRPr>
          </a:p>
        </p:txBody>
      </p:sp>
      <p:sp>
        <p:nvSpPr>
          <p:cNvPr id="231" name="Shape 231"/>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Movement</a:t>
            </a:r>
          </a:p>
          <a:p>
            <a:pPr rtl="0">
              <a:buClr>
                <a:srgbClr val="3A3A4A"/>
              </a:buClr>
              <a:buSzPct val="25000"/>
            </a:pPr>
            <a:r>
              <a:rPr lang="en-US" sz="2100">
                <a:solidFill>
                  <a:srgbClr val="FF9900"/>
                </a:solidFill>
                <a:latin typeface="Syncopate"/>
                <a:ea typeface="Syncopate"/>
                <a:cs typeface="Syncopate"/>
                <a:sym typeface="Syncopate"/>
              </a:rPr>
              <a:t>extract a principle</a:t>
            </a:r>
          </a:p>
        </p:txBody>
      </p:sp>
    </p:spTree>
    <p:extLst>
      <p:ext uri="{BB962C8B-B14F-4D97-AF65-F5344CB8AC3E}">
        <p14:creationId xmlns:p14="http://schemas.microsoft.com/office/powerpoint/2010/main" val="251774511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2" end="2"/>
                                            </p:txEl>
                                          </p:spTgt>
                                        </p:tgtEl>
                                        <p:attrNameLst>
                                          <p:attrName>style.visibility</p:attrName>
                                        </p:attrNameLst>
                                      </p:cBhvr>
                                      <p:to>
                                        <p:strVal val="visible"/>
                                      </p:to>
                                    </p:set>
                                    <p:animEffect transition="in" filter="fade">
                                      <p:cBhvr>
                                        <p:cTn id="17" dur="1"/>
                                        <p:tgtEl>
                                          <p:spTgt spid="2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3" end="3"/>
                                            </p:txEl>
                                          </p:spTgt>
                                        </p:tgtEl>
                                        <p:attrNameLst>
                                          <p:attrName>style.visibility</p:attrName>
                                        </p:attrNameLst>
                                      </p:cBhvr>
                                      <p:to>
                                        <p:strVal val="visible"/>
                                      </p:to>
                                    </p:set>
                                    <p:animEffect transition="in" filter="fade">
                                      <p:cBhvr>
                                        <p:cTn id="22" dur="1"/>
                                        <p:tgtEl>
                                          <p:spTgt spid="2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0">
                                            <p:txEl>
                                              <p:pRg st="4" end="4"/>
                                            </p:txEl>
                                          </p:spTgt>
                                        </p:tgtEl>
                                        <p:attrNameLst>
                                          <p:attrName>style.visibility</p:attrName>
                                        </p:attrNameLst>
                                      </p:cBhvr>
                                      <p:to>
                                        <p:strVal val="visible"/>
                                      </p:to>
                                    </p:set>
                                    <p:animEffect transition="in" filter="fade">
                                      <p:cBhvr>
                                        <p:cTn id="27" dur="1"/>
                                        <p:tgtEl>
                                          <p:spTgt spid="2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0">
                                            <p:txEl>
                                              <p:pRg st="5" end="5"/>
                                            </p:txEl>
                                          </p:spTgt>
                                        </p:tgtEl>
                                        <p:attrNameLst>
                                          <p:attrName>style.visibility</p:attrName>
                                        </p:attrNameLst>
                                      </p:cBhvr>
                                      <p:to>
                                        <p:strVal val="visible"/>
                                      </p:to>
                                    </p:set>
                                    <p:animEffect transition="in" filter="fade">
                                      <p:cBhvr>
                                        <p:cTn id="32" dur="1"/>
                                        <p:tgtEl>
                                          <p:spTgt spid="23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0">
                                            <p:txEl>
                                              <p:pRg st="6" end="6"/>
                                            </p:txEl>
                                          </p:spTgt>
                                        </p:tgtEl>
                                        <p:attrNameLst>
                                          <p:attrName>style.visibility</p:attrName>
                                        </p:attrNameLst>
                                      </p:cBhvr>
                                      <p:to>
                                        <p:strVal val="visible"/>
                                      </p:to>
                                    </p:set>
                                    <p:animEffect transition="in" filter="fade">
                                      <p:cBhvr>
                                        <p:cTn id="37" dur="1"/>
                                        <p:tgtEl>
                                          <p:spTgt spid="23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p:nvPr/>
        </p:nvSpPr>
        <p:spPr>
          <a:xfrm>
            <a:off x="335600" y="1191288"/>
            <a:ext cx="8686800" cy="1939050"/>
          </a:xfrm>
          <a:prstGeom prst="rect">
            <a:avLst/>
          </a:prstGeom>
          <a:noFill/>
          <a:ln>
            <a:noFill/>
          </a:ln>
        </p:spPr>
        <p:txBody>
          <a:bodyPr lIns="81617" tIns="40797" rIns="81617" bIns="40797" anchor="t" anchorCtr="0">
            <a:noAutofit/>
          </a:bodyPr>
          <a:lstStyle/>
          <a:p>
            <a:pPr algn="l" rtl="0">
              <a:buClr>
                <a:schemeClr val="dk1"/>
              </a:buClr>
              <a:buSzPct val="100000"/>
              <a:buFont typeface="Arial"/>
              <a:buChar char="•"/>
            </a:pPr>
            <a:r>
              <a:rPr lang="en-US" sz="2100">
                <a:solidFill>
                  <a:schemeClr val="dk1"/>
                </a:solidFill>
              </a:rPr>
              <a:t>Compare the provocation with the existing situation, identify the key differences, and pursue them</a:t>
            </a:r>
          </a:p>
          <a:p>
            <a:pPr indent="136050">
              <a:buClr>
                <a:schemeClr val="dk1"/>
              </a:buClr>
            </a:pPr>
            <a:endParaRPr sz="2100">
              <a:solidFill>
                <a:schemeClr val="dk1"/>
              </a:solidFill>
            </a:endParaRPr>
          </a:p>
          <a:p>
            <a:pPr algn="l" rtl="0">
              <a:buClr>
                <a:schemeClr val="dk1"/>
              </a:buClr>
              <a:buSzPct val="100000"/>
              <a:buFont typeface="Arial"/>
              <a:buChar char="•"/>
            </a:pPr>
            <a:r>
              <a:rPr lang="en-US" sz="2100">
                <a:solidFill>
                  <a:schemeClr val="dk1"/>
                </a:solidFill>
              </a:rPr>
              <a:t>Example </a:t>
            </a:r>
            <a:r>
              <a:rPr lang="en-US" sz="2100" b="1">
                <a:solidFill>
                  <a:schemeClr val="dk1"/>
                </a:solidFill>
              </a:rPr>
              <a:t>PO</a:t>
            </a:r>
            <a:r>
              <a:rPr lang="en-US" sz="2100">
                <a:solidFill>
                  <a:schemeClr val="dk1"/>
                </a:solidFill>
              </a:rPr>
              <a:t>:  postage stamps should be long and thin -&gt; </a:t>
            </a:r>
            <a:r>
              <a:rPr lang="en-US" sz="2100" b="1">
                <a:solidFill>
                  <a:schemeClr val="dk1"/>
                </a:solidFill>
              </a:rPr>
              <a:t>Difference</a:t>
            </a:r>
            <a:r>
              <a:rPr lang="en-US" sz="2100">
                <a:solidFill>
                  <a:schemeClr val="dk1"/>
                </a:solidFill>
              </a:rPr>
              <a:t>:  length to width aspect ratio -&gt; </a:t>
            </a:r>
            <a:r>
              <a:rPr lang="en-US" sz="2100" b="1">
                <a:solidFill>
                  <a:schemeClr val="dk1"/>
                </a:solidFill>
              </a:rPr>
              <a:t>Movements</a:t>
            </a:r>
            <a:r>
              <a:rPr lang="en-US" sz="2100">
                <a:solidFill>
                  <a:schemeClr val="dk1"/>
                </a:solidFill>
              </a:rPr>
              <a:t>:  Length of stamp meters its value</a:t>
            </a:r>
          </a:p>
          <a:p>
            <a:pPr algn="l" rtl="0"/>
            <a:endParaRPr sz="1600">
              <a:solidFill>
                <a:schemeClr val="dk1"/>
              </a:solidFill>
            </a:endParaRPr>
          </a:p>
        </p:txBody>
      </p:sp>
      <p:sp>
        <p:nvSpPr>
          <p:cNvPr id="238" name="Shape 238"/>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focus on the difference</a:t>
            </a:r>
          </a:p>
        </p:txBody>
      </p:sp>
    </p:spTree>
    <p:extLst>
      <p:ext uri="{BB962C8B-B14F-4D97-AF65-F5344CB8AC3E}">
        <p14:creationId xmlns:p14="http://schemas.microsoft.com/office/powerpoint/2010/main" val="2284251408"/>
      </p:ext>
    </p:extLst>
  </p:cSld>
  <p:clrMapOvr>
    <a:masterClrMapping/>
  </p:clrMapOvr>
  <p:transition xmlns:p14="http://schemas.microsoft.com/office/powerpoint/2010/mai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p:nvPr/>
        </p:nvSpPr>
        <p:spPr>
          <a:xfrm>
            <a:off x="207075" y="875494"/>
            <a:ext cx="8937000" cy="3927149"/>
          </a:xfrm>
          <a:prstGeom prst="rect">
            <a:avLst/>
          </a:prstGeom>
          <a:noFill/>
          <a:ln>
            <a:noFill/>
          </a:ln>
        </p:spPr>
        <p:txBody>
          <a:bodyPr lIns="81617" tIns="40797" rIns="81617" bIns="40797" anchor="t" anchorCtr="0">
            <a:noAutofit/>
          </a:bodyPr>
          <a:lstStyle/>
          <a:p>
            <a:pPr>
              <a:spcAft>
                <a:spcPts val="2142"/>
              </a:spcAft>
              <a:buClr>
                <a:schemeClr val="dk1"/>
              </a:buClr>
              <a:buSzPct val="100000"/>
              <a:buFont typeface="Arial"/>
              <a:buChar char="•"/>
            </a:pPr>
            <a:r>
              <a:rPr lang="en-US" sz="1800">
                <a:solidFill>
                  <a:schemeClr val="dk1"/>
                </a:solidFill>
              </a:rPr>
              <a:t>Visualize the PO being put into effect </a:t>
            </a:r>
            <a:r>
              <a:rPr lang="en-US" sz="1800" i="1">
                <a:solidFill>
                  <a:schemeClr val="dk1"/>
                </a:solidFill>
              </a:rPr>
              <a:t>moment to moment </a:t>
            </a:r>
            <a:r>
              <a:rPr lang="en-US" sz="1800">
                <a:solidFill>
                  <a:schemeClr val="dk1"/>
                </a:solidFill>
              </a:rPr>
              <a:t>and seek to develop interesting new ideas. “What would would happen if you actually did it?”</a:t>
            </a:r>
          </a:p>
          <a:p>
            <a:pPr>
              <a:spcAft>
                <a:spcPts val="2142"/>
              </a:spcAft>
              <a:buClr>
                <a:schemeClr val="dk1"/>
              </a:buClr>
              <a:buSzPct val="100000"/>
              <a:buFont typeface="Arial"/>
              <a:buChar char="•"/>
            </a:pPr>
            <a:r>
              <a:rPr lang="en-US" sz="1800">
                <a:solidFill>
                  <a:schemeClr val="dk1"/>
                </a:solidFill>
              </a:rPr>
              <a:t>Examples:</a:t>
            </a:r>
          </a:p>
          <a:p>
            <a:pPr marL="408149" lvl="1">
              <a:spcAft>
                <a:spcPts val="2142"/>
              </a:spcAft>
              <a:buClr>
                <a:schemeClr val="dk1"/>
              </a:buClr>
              <a:buSzPct val="100000"/>
              <a:buFont typeface="Courier New"/>
              <a:buChar char="o"/>
            </a:pPr>
            <a:r>
              <a:rPr lang="en-US" sz="1800" b="1">
                <a:solidFill>
                  <a:schemeClr val="dk1"/>
                </a:solidFill>
              </a:rPr>
              <a:t>PO</a:t>
            </a:r>
            <a:r>
              <a:rPr lang="en-US" sz="1800">
                <a:solidFill>
                  <a:schemeClr val="dk1"/>
                </a:solidFill>
              </a:rPr>
              <a:t>:  a car should have square wheels - &gt; </a:t>
            </a:r>
            <a:r>
              <a:rPr lang="en-US" sz="1800" b="1">
                <a:solidFill>
                  <a:schemeClr val="dk1"/>
                </a:solidFill>
              </a:rPr>
              <a:t>Moment to Moment</a:t>
            </a:r>
            <a:r>
              <a:rPr lang="en-US" sz="1800">
                <a:solidFill>
                  <a:schemeClr val="dk1"/>
                </a:solidFill>
              </a:rPr>
              <a:t>: the axle rises and falls as the corners rotate around -&gt; </a:t>
            </a:r>
            <a:r>
              <a:rPr lang="en-US" sz="1800" b="1">
                <a:solidFill>
                  <a:schemeClr val="dk1"/>
                </a:solidFill>
              </a:rPr>
              <a:t>Movement</a:t>
            </a:r>
            <a:r>
              <a:rPr lang="en-US" sz="1800">
                <a:solidFill>
                  <a:schemeClr val="dk1"/>
                </a:solidFill>
              </a:rPr>
              <a:t>:  active suspension adjusts its height to give a good ride knowing when the corners are coming -&gt; active suspension knows when bump is coming and adjusts accordingly</a:t>
            </a:r>
          </a:p>
          <a:p>
            <a:pPr marL="408149" lvl="1">
              <a:spcAft>
                <a:spcPts val="2142"/>
              </a:spcAft>
              <a:buClr>
                <a:schemeClr val="dk1"/>
              </a:buClr>
              <a:buSzPct val="100000"/>
              <a:buFont typeface="Courier New"/>
              <a:buChar char="o"/>
            </a:pPr>
            <a:r>
              <a:rPr lang="en-US" sz="1800" b="1">
                <a:solidFill>
                  <a:schemeClr val="dk1"/>
                </a:solidFill>
              </a:rPr>
              <a:t>PO</a:t>
            </a:r>
            <a:r>
              <a:rPr lang="en-US" sz="1800">
                <a:solidFill>
                  <a:schemeClr val="dk1"/>
                </a:solidFill>
              </a:rPr>
              <a:t>:  Plane lands upside down -&gt; </a:t>
            </a:r>
            <a:r>
              <a:rPr lang="en-US" sz="1800" b="1">
                <a:solidFill>
                  <a:schemeClr val="dk1"/>
                </a:solidFill>
              </a:rPr>
              <a:t>Moment to Moment</a:t>
            </a:r>
            <a:r>
              <a:rPr lang="en-US" sz="1800">
                <a:solidFill>
                  <a:schemeClr val="dk1"/>
                </a:solidFill>
              </a:rPr>
              <a:t>:  pilot can see runway well while landing -&gt; </a:t>
            </a:r>
            <a:r>
              <a:rPr lang="en-US" sz="1800" b="1">
                <a:solidFill>
                  <a:schemeClr val="dk1"/>
                </a:solidFill>
              </a:rPr>
              <a:t>Movement</a:t>
            </a:r>
            <a:r>
              <a:rPr lang="en-US" sz="1800">
                <a:solidFill>
                  <a:schemeClr val="dk1"/>
                </a:solidFill>
              </a:rPr>
              <a:t>:  Concorde drops nose during landing for better visibility</a:t>
            </a:r>
          </a:p>
          <a:p>
            <a:pPr algn="l" rtl="0"/>
            <a:endParaRPr sz="1600">
              <a:solidFill>
                <a:schemeClr val="dk1"/>
              </a:solidFill>
            </a:endParaRPr>
          </a:p>
        </p:txBody>
      </p:sp>
      <p:sp>
        <p:nvSpPr>
          <p:cNvPr id="245" name="Shape 245"/>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moment to moment</a:t>
            </a:r>
          </a:p>
        </p:txBody>
      </p:sp>
    </p:spTree>
    <p:extLst>
      <p:ext uri="{BB962C8B-B14F-4D97-AF65-F5344CB8AC3E}">
        <p14:creationId xmlns:p14="http://schemas.microsoft.com/office/powerpoint/2010/main" val="423516947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4">
                                            <p:txEl>
                                              <p:pRg st="0" end="0"/>
                                            </p:txEl>
                                          </p:spTgt>
                                        </p:tgtEl>
                                        <p:attrNameLst>
                                          <p:attrName>style.visibility</p:attrName>
                                        </p:attrNameLst>
                                      </p:cBhvr>
                                      <p:to>
                                        <p:strVal val="visible"/>
                                      </p:to>
                                    </p:set>
                                    <p:animEffect transition="in" filter="fade">
                                      <p:cBhvr>
                                        <p:cTn id="7" dur="1"/>
                                        <p:tgtEl>
                                          <p:spTgt spid="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4">
                                            <p:txEl>
                                              <p:pRg st="1" end="1"/>
                                            </p:txEl>
                                          </p:spTgt>
                                        </p:tgtEl>
                                        <p:attrNameLst>
                                          <p:attrName>style.visibility</p:attrName>
                                        </p:attrNameLst>
                                      </p:cBhvr>
                                      <p:to>
                                        <p:strVal val="visible"/>
                                      </p:to>
                                    </p:set>
                                    <p:animEffect transition="in" filter="fade">
                                      <p:cBhvr>
                                        <p:cTn id="12" dur="1"/>
                                        <p:tgtEl>
                                          <p:spTgt spid="2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4">
                                            <p:txEl>
                                              <p:pRg st="2" end="2"/>
                                            </p:txEl>
                                          </p:spTgt>
                                        </p:tgtEl>
                                        <p:attrNameLst>
                                          <p:attrName>style.visibility</p:attrName>
                                        </p:attrNameLst>
                                      </p:cBhvr>
                                      <p:to>
                                        <p:strVal val="visible"/>
                                      </p:to>
                                    </p:set>
                                    <p:animEffect transition="in" filter="fade">
                                      <p:cBhvr>
                                        <p:cTn id="17" dur="1"/>
                                        <p:tgtEl>
                                          <p:spTgt spid="2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4">
                                            <p:txEl>
                                              <p:pRg st="3" end="3"/>
                                            </p:txEl>
                                          </p:spTgt>
                                        </p:tgtEl>
                                        <p:attrNameLst>
                                          <p:attrName>style.visibility</p:attrName>
                                        </p:attrNameLst>
                                      </p:cBhvr>
                                      <p:to>
                                        <p:strVal val="visible"/>
                                      </p:to>
                                    </p:set>
                                    <p:animEffect transition="in" filter="fade">
                                      <p:cBhvr>
                                        <p:cTn id="22" dur="1"/>
                                        <p:tgtEl>
                                          <p:spTgt spid="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0"/>
            <a:ext cx="8229600" cy="817799"/>
          </a:xfrm>
          <a:prstGeom prst="rect">
            <a:avLst/>
          </a:prstGeom>
        </p:spPr>
        <p:txBody>
          <a:bodyPr lIns="91425" tIns="91425" rIns="91425" bIns="91425" anchor="t" anchorCtr="0">
            <a:noAutofit/>
          </a:bodyPr>
          <a:lstStyle/>
          <a:p>
            <a:pPr algn="ctr">
              <a:spcBef>
                <a:spcPts val="0"/>
              </a:spcBef>
              <a:buNone/>
            </a:pPr>
            <a:r>
              <a:rPr lang="en" dirty="0" smtClean="0">
                <a:solidFill>
                  <a:srgbClr val="FF9900"/>
                </a:solidFill>
              </a:rPr>
              <a:t>C-Sketch</a:t>
            </a:r>
            <a:endParaRPr lang="en" dirty="0">
              <a:solidFill>
                <a:srgbClr val="FF9900"/>
              </a:solidFill>
            </a:endParaRPr>
          </a:p>
        </p:txBody>
      </p:sp>
      <p:sp>
        <p:nvSpPr>
          <p:cNvPr id="96" name="Shape 96"/>
          <p:cNvSpPr txBox="1">
            <a:spLocks noGrp="1"/>
          </p:cNvSpPr>
          <p:nvPr>
            <p:ph type="body" idx="1"/>
          </p:nvPr>
        </p:nvSpPr>
        <p:spPr>
          <a:xfrm>
            <a:off x="148628" y="817799"/>
            <a:ext cx="8538172" cy="4254091"/>
          </a:xfrm>
          <a:prstGeom prst="rect">
            <a:avLst/>
          </a:prstGeom>
        </p:spPr>
        <p:txBody>
          <a:bodyPr lIns="91425" tIns="91425" rIns="91425" bIns="91425" anchor="t" anchorCtr="0">
            <a:noAutofit/>
          </a:bodyPr>
          <a:lstStyle/>
          <a:p>
            <a:pPr algn="ctr" rtl="0">
              <a:spcBef>
                <a:spcPts val="0"/>
              </a:spcBef>
              <a:buNone/>
            </a:pPr>
            <a:r>
              <a:rPr lang="en-US" sz="2400" dirty="0" smtClean="0"/>
              <a:t>Each person gets a paper</a:t>
            </a:r>
          </a:p>
          <a:p>
            <a:pPr algn="ctr" rtl="0">
              <a:spcBef>
                <a:spcPts val="0"/>
              </a:spcBef>
              <a:buNone/>
            </a:pPr>
            <a:r>
              <a:rPr lang="en-US" sz="2400" dirty="0" smtClean="0"/>
              <a:t>Divide the paper in three sections</a:t>
            </a:r>
          </a:p>
          <a:p>
            <a:pPr algn="ctr" rtl="0">
              <a:spcBef>
                <a:spcPts val="0"/>
              </a:spcBef>
              <a:buNone/>
            </a:pPr>
            <a:r>
              <a:rPr lang="en-US" sz="2400" dirty="0" smtClean="0"/>
              <a:t>Spend 5-10 minutes generating 3 good ideas</a:t>
            </a:r>
          </a:p>
          <a:p>
            <a:pPr algn="ctr" rtl="0">
              <a:spcBef>
                <a:spcPts val="0"/>
              </a:spcBef>
              <a:buNone/>
            </a:pPr>
            <a:r>
              <a:rPr lang="en-US" sz="2400" dirty="0" smtClean="0"/>
              <a:t>Record sketches [and words when necessary]</a:t>
            </a:r>
          </a:p>
          <a:p>
            <a:pPr algn="ctr" rtl="0">
              <a:spcBef>
                <a:spcPts val="0"/>
              </a:spcBef>
              <a:buNone/>
            </a:pPr>
            <a:endParaRPr lang="en-US" sz="2400" dirty="0"/>
          </a:p>
          <a:p>
            <a:pPr algn="ctr" rtl="0">
              <a:spcBef>
                <a:spcPts val="0"/>
              </a:spcBef>
              <a:buNone/>
            </a:pPr>
            <a:r>
              <a:rPr lang="en-US" sz="2400" dirty="0" smtClean="0"/>
              <a:t>Switch papers. Build off ideas for 5 minutes</a:t>
            </a:r>
          </a:p>
          <a:p>
            <a:pPr algn="ctr" rtl="0">
              <a:spcBef>
                <a:spcPts val="0"/>
              </a:spcBef>
              <a:buNone/>
            </a:pPr>
            <a:r>
              <a:rPr lang="en-US" sz="2400" dirty="0" smtClean="0"/>
              <a:t>Repeat until everyone has worked on every sheet</a:t>
            </a:r>
          </a:p>
          <a:p>
            <a:pPr algn="ctr" rtl="0">
              <a:spcBef>
                <a:spcPts val="0"/>
              </a:spcBef>
              <a:buNone/>
            </a:pPr>
            <a:endParaRPr lang="en-US" sz="2400" dirty="0"/>
          </a:p>
          <a:p>
            <a:pPr algn="ctr" rtl="0">
              <a:spcBef>
                <a:spcPts val="0"/>
              </a:spcBef>
              <a:buNone/>
            </a:pPr>
            <a:r>
              <a:rPr lang="en-US" sz="2400" dirty="0" smtClean="0"/>
              <a:t>Process and discuss. </a:t>
            </a:r>
            <a:endParaRPr lang="en-US" sz="2400" dirty="0"/>
          </a:p>
          <a:p>
            <a:pPr algn="ctr" rtl="0">
              <a:spcBef>
                <a:spcPts val="0"/>
              </a:spcBef>
              <a:buNone/>
            </a:pPr>
            <a:r>
              <a:rPr lang="en-US" sz="2400" dirty="0" smtClean="0"/>
              <a:t>You can put on different hats to move the discussion along.</a:t>
            </a:r>
            <a:endParaRPr lang="en" sz="24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165661" y="1063229"/>
            <a:ext cx="8782118" cy="2839238"/>
          </a:xfrm>
          <a:prstGeom prst="rect">
            <a:avLst/>
          </a:prstGeom>
          <a:noFill/>
          <a:ln>
            <a:noFill/>
          </a:ln>
        </p:spPr>
        <p:txBody>
          <a:bodyPr lIns="81617" tIns="40797" rIns="81617" bIns="40797" anchor="t" anchorCtr="0">
            <a:noAutofit/>
          </a:bodyPr>
          <a:lstStyle/>
          <a:p>
            <a:pPr>
              <a:spcAft>
                <a:spcPts val="1071"/>
              </a:spcAft>
              <a:buClr>
                <a:schemeClr val="dk1"/>
              </a:buClr>
              <a:buSzPct val="100000"/>
              <a:buFont typeface="Arial"/>
              <a:buChar char="•"/>
            </a:pPr>
            <a:r>
              <a:rPr lang="en-US" sz="2100">
                <a:solidFill>
                  <a:schemeClr val="dk1"/>
                </a:solidFill>
              </a:rPr>
              <a:t>Look directly for any benefits or positive aspects of the PO, take those benefits/aspects and try to move forward</a:t>
            </a:r>
          </a:p>
          <a:p>
            <a:pPr indent="136050">
              <a:spcAft>
                <a:spcPts val="1071"/>
              </a:spcAft>
              <a:buClr>
                <a:schemeClr val="dk1"/>
              </a:buClr>
            </a:pPr>
            <a:endParaRPr sz="2100">
              <a:solidFill>
                <a:schemeClr val="dk1"/>
              </a:solidFill>
            </a:endParaRPr>
          </a:p>
          <a:p>
            <a:pPr>
              <a:spcAft>
                <a:spcPts val="1071"/>
              </a:spcAft>
              <a:buClr>
                <a:schemeClr val="dk1"/>
              </a:buClr>
              <a:buSzPct val="100000"/>
              <a:buFont typeface="Arial"/>
              <a:buChar char="•"/>
            </a:pPr>
            <a:r>
              <a:rPr lang="en-US" sz="2100">
                <a:solidFill>
                  <a:schemeClr val="dk1"/>
                </a:solidFill>
              </a:rPr>
              <a:t>Example: </a:t>
            </a:r>
            <a:r>
              <a:rPr lang="en-US" sz="2100" b="1">
                <a:solidFill>
                  <a:schemeClr val="dk1"/>
                </a:solidFill>
              </a:rPr>
              <a:t>PO</a:t>
            </a:r>
            <a:r>
              <a:rPr lang="en-US" sz="2100">
                <a:solidFill>
                  <a:schemeClr val="dk1"/>
                </a:solidFill>
              </a:rPr>
              <a:t>:  A car should have its engine on its roof -&gt; </a:t>
            </a:r>
            <a:r>
              <a:rPr lang="en-US" sz="2100" b="1">
                <a:solidFill>
                  <a:schemeClr val="dk1"/>
                </a:solidFill>
              </a:rPr>
              <a:t>Positive Aspects</a:t>
            </a:r>
            <a:r>
              <a:rPr lang="en-US" sz="2100">
                <a:solidFill>
                  <a:schemeClr val="dk1"/>
                </a:solidFill>
              </a:rPr>
              <a:t>:  ease of access for maintenance, shorter car, better airflow for cooling, less risk of engine damage in a collision, equal weight distribution -&gt; </a:t>
            </a:r>
            <a:r>
              <a:rPr lang="en-US" sz="2100" b="1">
                <a:solidFill>
                  <a:schemeClr val="dk1"/>
                </a:solidFill>
              </a:rPr>
              <a:t>Movement</a:t>
            </a:r>
            <a:r>
              <a:rPr lang="en-US" sz="2100">
                <a:solidFill>
                  <a:schemeClr val="dk1"/>
                </a:solidFill>
              </a:rPr>
              <a:t>:  a short, mid-engine car with the occupants seated above the engine</a:t>
            </a:r>
          </a:p>
          <a:p>
            <a:pPr algn="l" rtl="0"/>
            <a:endParaRPr sz="1600">
              <a:solidFill>
                <a:schemeClr val="dk1"/>
              </a:solidFill>
            </a:endParaRPr>
          </a:p>
        </p:txBody>
      </p:sp>
      <p:sp>
        <p:nvSpPr>
          <p:cNvPr id="252" name="Shape 252"/>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positive aspects</a:t>
            </a:r>
          </a:p>
        </p:txBody>
      </p:sp>
    </p:spTree>
    <p:extLst>
      <p:ext uri="{BB962C8B-B14F-4D97-AF65-F5344CB8AC3E}">
        <p14:creationId xmlns:p14="http://schemas.microsoft.com/office/powerpoint/2010/main" val="1481704481"/>
      </p:ext>
    </p:extLst>
  </p:cSld>
  <p:clrMapOvr>
    <a:masterClrMapping/>
  </p:clrMapOvr>
  <p:transition xmlns:p14="http://schemas.microsoft.com/office/powerpoint/2010/mai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p:nvPr/>
        </p:nvSpPr>
        <p:spPr>
          <a:xfrm>
            <a:off x="207074" y="1063229"/>
            <a:ext cx="8936927" cy="3693318"/>
          </a:xfrm>
          <a:prstGeom prst="rect">
            <a:avLst/>
          </a:prstGeom>
          <a:noFill/>
          <a:ln>
            <a:noFill/>
          </a:ln>
        </p:spPr>
        <p:txBody>
          <a:bodyPr lIns="81617" tIns="40797" rIns="81617" bIns="40797" anchor="t" anchorCtr="0">
            <a:noAutofit/>
          </a:bodyPr>
          <a:lstStyle/>
          <a:p>
            <a:pPr>
              <a:spcAft>
                <a:spcPts val="2142"/>
              </a:spcAft>
              <a:buClr>
                <a:schemeClr val="dk1"/>
              </a:buClr>
              <a:buSzPct val="100000"/>
              <a:buFont typeface="Arial"/>
              <a:buChar char="•"/>
            </a:pPr>
            <a:r>
              <a:rPr lang="en-US" sz="2100">
                <a:solidFill>
                  <a:schemeClr val="dk1"/>
                </a:solidFill>
              </a:rPr>
              <a:t>Identify the circumstances under which the PO would have a direct value </a:t>
            </a:r>
          </a:p>
          <a:p>
            <a:pPr>
              <a:spcAft>
                <a:spcPts val="2142"/>
              </a:spcAft>
              <a:buClr>
                <a:schemeClr val="dk1"/>
              </a:buClr>
              <a:buSzPct val="100000"/>
              <a:buFont typeface="Arial"/>
              <a:buChar char="•"/>
            </a:pPr>
            <a:r>
              <a:rPr lang="en-US" sz="2100">
                <a:solidFill>
                  <a:schemeClr val="dk1"/>
                </a:solidFill>
              </a:rPr>
              <a:t>Examples:</a:t>
            </a:r>
          </a:p>
          <a:p>
            <a:pPr marL="408149" lvl="1">
              <a:spcAft>
                <a:spcPts val="2142"/>
              </a:spcAft>
              <a:buClr>
                <a:schemeClr val="dk1"/>
              </a:buClr>
              <a:buSzPct val="100000"/>
              <a:buFont typeface="Courier New"/>
              <a:buChar char="o"/>
            </a:pPr>
            <a:r>
              <a:rPr lang="en-US" sz="2100" b="1">
                <a:solidFill>
                  <a:schemeClr val="dk1"/>
                </a:solidFill>
              </a:rPr>
              <a:t>PO</a:t>
            </a:r>
            <a:r>
              <a:rPr lang="en-US" sz="2100">
                <a:solidFill>
                  <a:schemeClr val="dk1"/>
                </a:solidFill>
              </a:rPr>
              <a:t>:  A car should have its engine on its roof -&gt; </a:t>
            </a:r>
            <a:r>
              <a:rPr lang="en-US" sz="2100" b="1">
                <a:solidFill>
                  <a:schemeClr val="dk1"/>
                </a:solidFill>
              </a:rPr>
              <a:t>Circumstances:  </a:t>
            </a:r>
            <a:r>
              <a:rPr lang="en-US" sz="2100">
                <a:solidFill>
                  <a:schemeClr val="dk1"/>
                </a:solidFill>
              </a:rPr>
              <a:t>in a flood the engine could still operate -&gt; </a:t>
            </a:r>
            <a:r>
              <a:rPr lang="en-US" sz="2100" b="1">
                <a:solidFill>
                  <a:schemeClr val="dk1"/>
                </a:solidFill>
              </a:rPr>
              <a:t>Movement</a:t>
            </a:r>
            <a:r>
              <a:rPr lang="en-US" sz="2100">
                <a:solidFill>
                  <a:schemeClr val="dk1"/>
                </a:solidFill>
              </a:rPr>
              <a:t>:  elevated intake to prevent water ingestion</a:t>
            </a:r>
          </a:p>
          <a:p>
            <a:pPr marL="408149" lvl="1">
              <a:spcAft>
                <a:spcPts val="2142"/>
              </a:spcAft>
              <a:buClr>
                <a:schemeClr val="dk1"/>
              </a:buClr>
              <a:buSzPct val="100000"/>
              <a:buFont typeface="Courier New"/>
              <a:buChar char="o"/>
            </a:pPr>
            <a:r>
              <a:rPr lang="en-US" sz="2100" b="1">
                <a:solidFill>
                  <a:schemeClr val="dk1"/>
                </a:solidFill>
              </a:rPr>
              <a:t>PO</a:t>
            </a:r>
            <a:r>
              <a:rPr lang="en-US" sz="2100">
                <a:solidFill>
                  <a:schemeClr val="dk1"/>
                </a:solidFill>
              </a:rPr>
              <a:t>:  drinking glasses should have rounded bottoms -&gt; </a:t>
            </a:r>
            <a:r>
              <a:rPr lang="en-US" sz="2100" b="1">
                <a:solidFill>
                  <a:schemeClr val="dk1"/>
                </a:solidFill>
              </a:rPr>
              <a:t>Circumstances</a:t>
            </a:r>
            <a:r>
              <a:rPr lang="en-US" sz="2100">
                <a:solidFill>
                  <a:schemeClr val="dk1"/>
                </a:solidFill>
              </a:rPr>
              <a:t>:  Bars would sell more drinks, or no furniture rings since glass must be placed on special coaster </a:t>
            </a:r>
          </a:p>
          <a:p>
            <a:pPr>
              <a:spcAft>
                <a:spcPts val="2142"/>
              </a:spcAft>
            </a:pPr>
            <a:endParaRPr sz="1600">
              <a:solidFill>
                <a:schemeClr val="dk1"/>
              </a:solidFill>
            </a:endParaRPr>
          </a:p>
        </p:txBody>
      </p:sp>
      <p:sp>
        <p:nvSpPr>
          <p:cNvPr id="259" name="Shape 259"/>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circumstances</a:t>
            </a:r>
          </a:p>
        </p:txBody>
      </p:sp>
    </p:spTree>
    <p:extLst>
      <p:ext uri="{BB962C8B-B14F-4D97-AF65-F5344CB8AC3E}">
        <p14:creationId xmlns:p14="http://schemas.microsoft.com/office/powerpoint/2010/main" val="193462958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xEl>
                                              <p:pRg st="0" end="0"/>
                                            </p:txEl>
                                          </p:spTgt>
                                        </p:tgtEl>
                                        <p:attrNameLst>
                                          <p:attrName>style.visibility</p:attrName>
                                        </p:attrNameLst>
                                      </p:cBhvr>
                                      <p:to>
                                        <p:strVal val="visible"/>
                                      </p:to>
                                    </p:set>
                                    <p:animEffect transition="in" filter="fade">
                                      <p:cBhvr>
                                        <p:cTn id="7" dur="1"/>
                                        <p:tgtEl>
                                          <p:spTgt spid="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8">
                                            <p:txEl>
                                              <p:pRg st="1" end="1"/>
                                            </p:txEl>
                                          </p:spTgt>
                                        </p:tgtEl>
                                        <p:attrNameLst>
                                          <p:attrName>style.visibility</p:attrName>
                                        </p:attrNameLst>
                                      </p:cBhvr>
                                      <p:to>
                                        <p:strVal val="visible"/>
                                      </p:to>
                                    </p:set>
                                    <p:animEffect transition="in" filter="fade">
                                      <p:cBhvr>
                                        <p:cTn id="12" dur="1"/>
                                        <p:tgtEl>
                                          <p:spTgt spid="2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8">
                                            <p:txEl>
                                              <p:pRg st="2" end="2"/>
                                            </p:txEl>
                                          </p:spTgt>
                                        </p:tgtEl>
                                        <p:attrNameLst>
                                          <p:attrName>style.visibility</p:attrName>
                                        </p:attrNameLst>
                                      </p:cBhvr>
                                      <p:to>
                                        <p:strVal val="visible"/>
                                      </p:to>
                                    </p:set>
                                    <p:animEffect transition="in" filter="fade">
                                      <p:cBhvr>
                                        <p:cTn id="17" dur="1"/>
                                        <p:tgtEl>
                                          <p:spTgt spid="2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8">
                                            <p:txEl>
                                              <p:pRg st="3" end="3"/>
                                            </p:txEl>
                                          </p:spTgt>
                                        </p:tgtEl>
                                        <p:attrNameLst>
                                          <p:attrName>style.visibility</p:attrName>
                                        </p:attrNameLst>
                                      </p:cBhvr>
                                      <p:to>
                                        <p:strVal val="visible"/>
                                      </p:to>
                                    </p:set>
                                    <p:animEffect transition="in" filter="fade">
                                      <p:cBhvr>
                                        <p:cTn id="22" dur="1"/>
                                        <p:tgtEl>
                                          <p:spTgt spid="2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p:nvPr/>
        </p:nvSpPr>
        <p:spPr>
          <a:xfrm>
            <a:off x="248488" y="448112"/>
            <a:ext cx="8895511" cy="4443525"/>
          </a:xfrm>
          <a:prstGeom prst="rect">
            <a:avLst/>
          </a:prstGeom>
          <a:noFill/>
          <a:ln>
            <a:noFill/>
          </a:ln>
        </p:spPr>
        <p:txBody>
          <a:bodyPr lIns="81617" tIns="40797" rIns="81617" bIns="40797" anchor="t" anchorCtr="0">
            <a:noAutofit/>
          </a:bodyPr>
          <a:lstStyle/>
          <a:p>
            <a:pPr indent="102037">
              <a:spcAft>
                <a:spcPts val="535"/>
              </a:spcAft>
              <a:buClr>
                <a:schemeClr val="dk1"/>
              </a:buClr>
            </a:pPr>
            <a:endParaRPr sz="1600">
              <a:solidFill>
                <a:schemeClr val="dk1"/>
              </a:solidFill>
            </a:endParaRPr>
          </a:p>
          <a:p>
            <a:pPr>
              <a:spcAft>
                <a:spcPts val="535"/>
              </a:spcAft>
              <a:buClr>
                <a:schemeClr val="dk1"/>
              </a:buClr>
              <a:buSzPct val="100000"/>
              <a:buFont typeface="Arial"/>
              <a:buChar char="•"/>
            </a:pPr>
            <a:r>
              <a:rPr lang="en-US" sz="1600">
                <a:solidFill>
                  <a:schemeClr val="dk1"/>
                </a:solidFill>
              </a:rPr>
              <a:t>Escape:  Pick something we take for granted and drop that </a:t>
            </a:r>
          </a:p>
          <a:p>
            <a:pPr>
              <a:spcAft>
                <a:spcPts val="535"/>
              </a:spcAft>
              <a:buClr>
                <a:schemeClr val="dk1"/>
              </a:buClr>
              <a:buSzPct val="100000"/>
              <a:buFont typeface="Arial"/>
              <a:buChar char="•"/>
            </a:pPr>
            <a:r>
              <a:rPr lang="en-US" sz="1600">
                <a:solidFill>
                  <a:schemeClr val="dk1"/>
                </a:solidFill>
              </a:rPr>
              <a:t>Reversal:  Take a normal relationship and reverse it</a:t>
            </a:r>
          </a:p>
          <a:p>
            <a:pPr>
              <a:spcAft>
                <a:spcPts val="535"/>
              </a:spcAft>
              <a:buClr>
                <a:schemeClr val="dk1"/>
              </a:buClr>
              <a:buSzPct val="100000"/>
              <a:buFont typeface="Arial"/>
              <a:buChar char="•"/>
            </a:pPr>
            <a:r>
              <a:rPr lang="en-US" sz="1600">
                <a:solidFill>
                  <a:schemeClr val="dk1"/>
                </a:solidFill>
              </a:rPr>
              <a:t>Distortion:  Make a change to the normal sequence or relationship</a:t>
            </a:r>
          </a:p>
          <a:p>
            <a:pPr>
              <a:spcAft>
                <a:spcPts val="535"/>
              </a:spcAft>
              <a:buClr>
                <a:schemeClr val="dk1"/>
              </a:buClr>
              <a:buSzPct val="100000"/>
              <a:buFont typeface="Arial"/>
              <a:buChar char="•"/>
            </a:pPr>
            <a:r>
              <a:rPr lang="en-US" sz="1600">
                <a:solidFill>
                  <a:schemeClr val="dk1"/>
                </a:solidFill>
              </a:rPr>
              <a:t>Exaggeration:  Exaggerate an aspect of a statement</a:t>
            </a:r>
          </a:p>
          <a:p>
            <a:pPr>
              <a:spcAft>
                <a:spcPts val="535"/>
              </a:spcAft>
              <a:buClr>
                <a:schemeClr val="dk1"/>
              </a:buClr>
              <a:buSzPct val="100000"/>
              <a:buFont typeface="Arial"/>
              <a:buChar char="•"/>
            </a:pPr>
            <a:r>
              <a:rPr lang="en-US" sz="1600">
                <a:solidFill>
                  <a:schemeClr val="dk1"/>
                </a:solidFill>
              </a:rPr>
              <a:t>Wishful thinking:  Wouldn’t it be nice if  “…”</a:t>
            </a:r>
          </a:p>
          <a:p>
            <a:pPr algn="l" rtl="0"/>
            <a:endParaRPr sz="1600">
              <a:solidFill>
                <a:schemeClr val="dk1"/>
              </a:solidFill>
            </a:endParaRPr>
          </a:p>
          <a:p>
            <a:pPr algn="l" rtl="0"/>
            <a:endParaRPr sz="1600">
              <a:solidFill>
                <a:schemeClr val="dk1"/>
              </a:solidFill>
            </a:endParaRPr>
          </a:p>
          <a:p>
            <a:pPr algn="l" rtl="0"/>
            <a:endParaRPr sz="1600">
              <a:solidFill>
                <a:schemeClr val="dk1"/>
              </a:solidFill>
            </a:endParaRPr>
          </a:p>
          <a:p>
            <a:pPr>
              <a:spcAft>
                <a:spcPts val="535"/>
              </a:spcAft>
              <a:buClr>
                <a:schemeClr val="dk1"/>
              </a:buClr>
              <a:buSzPct val="100000"/>
              <a:buFont typeface="Arial"/>
              <a:buChar char="•"/>
            </a:pPr>
            <a:r>
              <a:rPr lang="en-US" sz="1600">
                <a:solidFill>
                  <a:schemeClr val="dk1"/>
                </a:solidFill>
              </a:rPr>
              <a:t>Extract a principle:  Extract a principle, concept, feature, or aspect of the PO, then ignore the rest of the PO and work only with what you’ve extracted to generate ideas</a:t>
            </a:r>
          </a:p>
          <a:p>
            <a:pPr>
              <a:spcAft>
                <a:spcPts val="535"/>
              </a:spcAft>
              <a:buClr>
                <a:schemeClr val="dk1"/>
              </a:buClr>
              <a:buSzPct val="100000"/>
              <a:buFont typeface="Arial"/>
              <a:buChar char="•"/>
            </a:pPr>
            <a:r>
              <a:rPr lang="en-US" sz="1600">
                <a:solidFill>
                  <a:schemeClr val="dk1"/>
                </a:solidFill>
              </a:rPr>
              <a:t>Focus on the Difference:  Compare the provocation with the existing situation, identify the key differences, and pursue them</a:t>
            </a:r>
          </a:p>
          <a:p>
            <a:pPr>
              <a:spcAft>
                <a:spcPts val="535"/>
              </a:spcAft>
              <a:buClr>
                <a:schemeClr val="dk1"/>
              </a:buClr>
              <a:buSzPct val="100000"/>
              <a:buFont typeface="Arial"/>
              <a:buChar char="•"/>
            </a:pPr>
            <a:r>
              <a:rPr lang="en-US" sz="1600">
                <a:solidFill>
                  <a:schemeClr val="dk1"/>
                </a:solidFill>
              </a:rPr>
              <a:t>Moment to Moment:  Visualize the PO in effect moment to moment </a:t>
            </a:r>
          </a:p>
          <a:p>
            <a:pPr>
              <a:spcAft>
                <a:spcPts val="535"/>
              </a:spcAft>
              <a:buClr>
                <a:schemeClr val="dk1"/>
              </a:buClr>
              <a:buSzPct val="100000"/>
              <a:buFont typeface="Arial"/>
              <a:buChar char="•"/>
            </a:pPr>
            <a:r>
              <a:rPr lang="en-US" sz="1600">
                <a:solidFill>
                  <a:schemeClr val="dk1"/>
                </a:solidFill>
              </a:rPr>
              <a:t>Positive Aspects:  Look directly for any benefits or positive aspects </a:t>
            </a:r>
          </a:p>
          <a:p>
            <a:pPr>
              <a:spcAft>
                <a:spcPts val="535"/>
              </a:spcAft>
              <a:buClr>
                <a:schemeClr val="dk1"/>
              </a:buClr>
              <a:buSzPct val="100000"/>
              <a:buFont typeface="Arial"/>
              <a:buChar char="•"/>
            </a:pPr>
            <a:r>
              <a:rPr lang="en-US" sz="1600">
                <a:solidFill>
                  <a:schemeClr val="dk1"/>
                </a:solidFill>
              </a:rPr>
              <a:t>Circumstances:  Identify the circumstances under which the PO would have a direct value </a:t>
            </a:r>
          </a:p>
          <a:p>
            <a:pPr algn="l" rtl="0"/>
            <a:endParaRPr sz="1600">
              <a:solidFill>
                <a:schemeClr val="dk1"/>
              </a:solidFill>
            </a:endParaRPr>
          </a:p>
        </p:txBody>
      </p:sp>
      <p:sp>
        <p:nvSpPr>
          <p:cNvPr id="266" name="Shape 266"/>
          <p:cNvSpPr txBox="1">
            <a:spLocks noGrp="1"/>
          </p:cNvSpPr>
          <p:nvPr>
            <p:ph type="title" idx="4294967295"/>
          </p:nvPr>
        </p:nvSpPr>
        <p:spPr>
          <a:xfrm>
            <a:off x="1" y="233568"/>
            <a:ext cx="6106790" cy="413556"/>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rPr>
              <a:t>Methods for generating POs</a:t>
            </a:r>
          </a:p>
        </p:txBody>
      </p:sp>
      <p:sp>
        <p:nvSpPr>
          <p:cNvPr id="267" name="Shape 267"/>
          <p:cNvSpPr txBox="1"/>
          <p:nvPr/>
        </p:nvSpPr>
        <p:spPr>
          <a:xfrm>
            <a:off x="1" y="2226312"/>
            <a:ext cx="6107311" cy="413559"/>
          </a:xfrm>
          <a:prstGeom prst="rect">
            <a:avLst/>
          </a:prstGeom>
          <a:noFill/>
          <a:ln>
            <a:noFill/>
          </a:ln>
        </p:spPr>
        <p:txBody>
          <a:bodyPr lIns="81617" tIns="40797" rIns="81617" bIns="40797" anchor="ctr" anchorCtr="0">
            <a:noAutofit/>
          </a:bodyPr>
          <a:lstStyle/>
          <a:p>
            <a:pPr algn="l" rtl="0">
              <a:buClr>
                <a:srgbClr val="3A3A4A"/>
              </a:buClr>
              <a:buSzPct val="25000"/>
            </a:pPr>
            <a:r>
              <a:rPr lang="en-US" sz="2100">
                <a:solidFill>
                  <a:srgbClr val="3A3A4A"/>
                </a:solidFill>
              </a:rPr>
              <a:t>Methods for generating movement</a:t>
            </a:r>
          </a:p>
        </p:txBody>
      </p:sp>
    </p:spTree>
    <p:extLst>
      <p:ext uri="{BB962C8B-B14F-4D97-AF65-F5344CB8AC3E}">
        <p14:creationId xmlns:p14="http://schemas.microsoft.com/office/powerpoint/2010/main" val="948708987"/>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cap="none" dirty="0"/>
              <a:t>crazy ideas  (=≠) great solutions</a:t>
            </a:r>
          </a:p>
        </p:txBody>
      </p:sp>
    </p:spTree>
    <p:extLst>
      <p:ext uri="{BB962C8B-B14F-4D97-AF65-F5344CB8AC3E}">
        <p14:creationId xmlns:p14="http://schemas.microsoft.com/office/powerpoint/2010/main" val="75863729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p:nvPr/>
        </p:nvSpPr>
        <p:spPr>
          <a:xfrm>
            <a:off x="198282" y="1519641"/>
            <a:ext cx="8945719" cy="2700739"/>
          </a:xfrm>
          <a:prstGeom prst="rect">
            <a:avLst/>
          </a:prstGeom>
          <a:noFill/>
          <a:ln>
            <a:noFill/>
          </a:ln>
        </p:spPr>
        <p:txBody>
          <a:bodyPr lIns="81617" tIns="40797" rIns="81617" bIns="40797" anchor="t" anchorCtr="0">
            <a:noAutofit/>
          </a:bodyPr>
          <a:lstStyle/>
          <a:p>
            <a:pPr algn="l" rtl="0">
              <a:buClr>
                <a:schemeClr val="dk1"/>
              </a:buClr>
              <a:buSzPct val="100000"/>
              <a:buFont typeface="Droid Sans"/>
              <a:buChar char="•"/>
            </a:pPr>
            <a:r>
              <a:rPr lang="en-US" sz="2100">
                <a:solidFill>
                  <a:schemeClr val="dk1"/>
                </a:solidFill>
                <a:latin typeface="Droid Sans"/>
                <a:ea typeface="Droid Sans"/>
                <a:cs typeface="Droid Sans"/>
                <a:sym typeface="Droid Sans"/>
              </a:rPr>
              <a:t>Initially sounds absurd – wings would give negative lift!</a:t>
            </a:r>
          </a:p>
          <a:p>
            <a:pPr indent="136050">
              <a:buClr>
                <a:schemeClr val="dk1"/>
              </a:buClr>
            </a:pPr>
            <a:endParaRPr sz="2100">
              <a:solidFill>
                <a:schemeClr val="dk1"/>
              </a:solidFill>
              <a:latin typeface="Droid Sans"/>
              <a:ea typeface="Droid Sans"/>
              <a:cs typeface="Droid Sans"/>
              <a:sym typeface="Droid Sans"/>
            </a:endParaRPr>
          </a:p>
          <a:p>
            <a:pPr algn="l" rtl="0">
              <a:buClr>
                <a:schemeClr val="dk1"/>
              </a:buClr>
              <a:buSzPct val="100000"/>
              <a:buFont typeface="Droid Sans"/>
              <a:buChar char="•"/>
            </a:pPr>
            <a:r>
              <a:rPr lang="en-US" sz="2100">
                <a:solidFill>
                  <a:schemeClr val="dk1"/>
                </a:solidFill>
                <a:latin typeface="Droid Sans"/>
                <a:ea typeface="Droid Sans"/>
                <a:cs typeface="Droid Sans"/>
                <a:sym typeface="Droid Sans"/>
              </a:rPr>
              <a:t>Movement leads to the idea of retractable winglets that, when deployed, generate negative lift (positive lift when upside down)</a:t>
            </a:r>
          </a:p>
          <a:p>
            <a:pPr indent="136050">
              <a:buClr>
                <a:schemeClr val="dk1"/>
              </a:buClr>
            </a:pPr>
            <a:endParaRPr sz="2100">
              <a:solidFill>
                <a:schemeClr val="dk1"/>
              </a:solidFill>
              <a:latin typeface="Droid Sans"/>
              <a:ea typeface="Droid Sans"/>
              <a:cs typeface="Droid Sans"/>
              <a:sym typeface="Droid Sans"/>
            </a:endParaRPr>
          </a:p>
          <a:p>
            <a:pPr algn="l" rtl="0">
              <a:buClr>
                <a:schemeClr val="dk1"/>
              </a:buClr>
              <a:buSzPct val="100000"/>
              <a:buFont typeface="Droid Sans"/>
              <a:buChar char="•"/>
            </a:pPr>
            <a:r>
              <a:rPr lang="en-US" sz="2100">
                <a:solidFill>
                  <a:schemeClr val="dk1"/>
                </a:solidFill>
                <a:latin typeface="Droid Sans"/>
                <a:ea typeface="Droid Sans"/>
                <a:cs typeface="Droid Sans"/>
                <a:sym typeface="Droid Sans"/>
              </a:rPr>
              <a:t>This leads to the idea that these winglets would be normally deployed, but could be quickly retracted if a plane experienced a sudden loss of lift</a:t>
            </a:r>
          </a:p>
          <a:p>
            <a:pPr algn="l" rtl="0"/>
            <a:endParaRPr sz="1600">
              <a:solidFill>
                <a:schemeClr val="dk1"/>
              </a:solidFill>
            </a:endParaRPr>
          </a:p>
          <a:p>
            <a:pPr algn="l" rtl="0"/>
            <a:endParaRPr sz="1600">
              <a:solidFill>
                <a:schemeClr val="dk1"/>
              </a:solidFill>
            </a:endParaRPr>
          </a:p>
        </p:txBody>
      </p:sp>
      <p:sp>
        <p:nvSpPr>
          <p:cNvPr id="153" name="Shape 153"/>
          <p:cNvSpPr txBox="1"/>
          <p:nvPr/>
        </p:nvSpPr>
        <p:spPr>
          <a:xfrm>
            <a:off x="534138" y="687394"/>
            <a:ext cx="82739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3A3A4A"/>
                </a:solidFill>
                <a:latin typeface="Syncopate"/>
                <a:ea typeface="Syncopate"/>
                <a:cs typeface="Syncopate"/>
                <a:sym typeface="Syncopate"/>
              </a:rPr>
              <a:t>“Planes should fly upside down”</a:t>
            </a:r>
          </a:p>
        </p:txBody>
      </p:sp>
    </p:spTree>
    <p:extLst>
      <p:ext uri="{BB962C8B-B14F-4D97-AF65-F5344CB8AC3E}">
        <p14:creationId xmlns:p14="http://schemas.microsoft.com/office/powerpoint/2010/main" val="819208257"/>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p:nvPr/>
        </p:nvSpPr>
        <p:spPr>
          <a:xfrm>
            <a:off x="594835" y="919269"/>
            <a:ext cx="8163855" cy="3058529"/>
          </a:xfrm>
          <a:prstGeom prst="rect">
            <a:avLst/>
          </a:prstGeom>
          <a:noFill/>
          <a:ln>
            <a:noFill/>
          </a:ln>
        </p:spPr>
        <p:txBody>
          <a:bodyPr lIns="81617" tIns="40797" rIns="81617" bIns="40797" anchor="t" anchorCtr="0">
            <a:noAutofit/>
          </a:bodyPr>
          <a:lstStyle/>
          <a:p>
            <a:pPr>
              <a:spcAft>
                <a:spcPts val="535"/>
              </a:spcAft>
              <a:buClr>
                <a:schemeClr val="dk1"/>
              </a:buClr>
              <a:buSzPct val="100000"/>
              <a:buFont typeface="Droid Sans"/>
              <a:buChar char="•"/>
            </a:pPr>
            <a:r>
              <a:rPr lang="en-US" sz="1800">
                <a:solidFill>
                  <a:schemeClr val="dk1"/>
                </a:solidFill>
                <a:latin typeface="Droid Sans"/>
                <a:ea typeface="Droid Sans"/>
                <a:cs typeface="Droid Sans"/>
                <a:sym typeface="Droid Sans"/>
              </a:rPr>
              <a:t> Encourage statements that make no sense, might contradict known experience. </a:t>
            </a:r>
          </a:p>
          <a:p>
            <a:pPr indent="113375">
              <a:spcAft>
                <a:spcPts val="535"/>
              </a:spcAft>
              <a:buClr>
                <a:schemeClr val="dk1"/>
              </a:buClr>
            </a:pPr>
            <a:endParaRPr sz="1800">
              <a:solidFill>
                <a:schemeClr val="dk1"/>
              </a:solidFill>
              <a:latin typeface="Droid Sans"/>
              <a:ea typeface="Droid Sans"/>
              <a:cs typeface="Droid Sans"/>
              <a:sym typeface="Droid Sans"/>
            </a:endParaRPr>
          </a:p>
          <a:p>
            <a:pPr>
              <a:spcAft>
                <a:spcPts val="535"/>
              </a:spcAft>
              <a:buClr>
                <a:schemeClr val="dk1"/>
              </a:buClr>
              <a:buSzPct val="100000"/>
              <a:buFont typeface="Droid Sans"/>
              <a:buChar char="•"/>
            </a:pPr>
            <a:r>
              <a:rPr lang="en-US" sz="1800">
                <a:solidFill>
                  <a:schemeClr val="dk1"/>
                </a:solidFill>
                <a:latin typeface="Droid Sans"/>
                <a:ea typeface="Droid Sans"/>
                <a:cs typeface="Droid Sans"/>
                <a:sym typeface="Droid Sans"/>
              </a:rPr>
              <a:t>Use as a stepping stone to a new idea (de Bono calls </a:t>
            </a:r>
            <a:r>
              <a:rPr lang="en-US" sz="1800" i="1">
                <a:solidFill>
                  <a:schemeClr val="dk1"/>
                </a:solidFill>
                <a:latin typeface="Droid Sans"/>
                <a:ea typeface="Droid Sans"/>
                <a:cs typeface="Droid Sans"/>
                <a:sym typeface="Droid Sans"/>
              </a:rPr>
              <a:t>movement</a:t>
            </a:r>
            <a:r>
              <a:rPr lang="en-US" sz="1800">
                <a:solidFill>
                  <a:schemeClr val="dk1"/>
                </a:solidFill>
                <a:latin typeface="Droid Sans"/>
                <a:ea typeface="Droid Sans"/>
                <a:cs typeface="Droid Sans"/>
                <a:sym typeface="Droid Sans"/>
              </a:rPr>
              <a:t>)</a:t>
            </a:r>
          </a:p>
          <a:p>
            <a:pPr indent="113375">
              <a:spcAft>
                <a:spcPts val="535"/>
              </a:spcAft>
              <a:buClr>
                <a:schemeClr val="dk1"/>
              </a:buClr>
            </a:pPr>
            <a:endParaRPr sz="1800">
              <a:solidFill>
                <a:schemeClr val="dk1"/>
              </a:solidFill>
              <a:latin typeface="Droid Sans"/>
              <a:ea typeface="Droid Sans"/>
              <a:cs typeface="Droid Sans"/>
              <a:sym typeface="Droid Sans"/>
            </a:endParaRPr>
          </a:p>
          <a:p>
            <a:pPr>
              <a:spcAft>
                <a:spcPts val="535"/>
              </a:spcAft>
              <a:buClr>
                <a:schemeClr val="dk1"/>
              </a:buClr>
              <a:buSzPct val="100000"/>
              <a:buFont typeface="Droid Sans"/>
              <a:buChar char="•"/>
            </a:pPr>
            <a:r>
              <a:rPr lang="en-US" sz="1800">
                <a:solidFill>
                  <a:schemeClr val="dk1"/>
                </a:solidFill>
                <a:latin typeface="Droid Sans"/>
                <a:ea typeface="Droid Sans"/>
                <a:cs typeface="Droid Sans"/>
                <a:sym typeface="Droid Sans"/>
              </a:rPr>
              <a:t>The </a:t>
            </a:r>
            <a:r>
              <a:rPr lang="en-US" sz="1800" b="1">
                <a:solidFill>
                  <a:schemeClr val="dk1"/>
                </a:solidFill>
                <a:latin typeface="Droid Sans"/>
                <a:ea typeface="Droid Sans"/>
                <a:cs typeface="Droid Sans"/>
                <a:sym typeface="Droid Sans"/>
              </a:rPr>
              <a:t>P</a:t>
            </a:r>
            <a:r>
              <a:rPr lang="en-US" sz="1800">
                <a:solidFill>
                  <a:schemeClr val="dk1"/>
                </a:solidFill>
                <a:latin typeface="Droid Sans"/>
                <a:ea typeface="Droid Sans"/>
                <a:cs typeface="Droid Sans"/>
                <a:sym typeface="Droid Sans"/>
              </a:rPr>
              <a:t>rovocative </a:t>
            </a:r>
            <a:r>
              <a:rPr lang="en-US" sz="1800" b="1">
                <a:solidFill>
                  <a:schemeClr val="dk1"/>
                </a:solidFill>
                <a:latin typeface="Droid Sans"/>
                <a:ea typeface="Droid Sans"/>
                <a:cs typeface="Droid Sans"/>
                <a:sym typeface="Droid Sans"/>
              </a:rPr>
              <a:t>O</a:t>
            </a:r>
            <a:r>
              <a:rPr lang="en-US" sz="1800">
                <a:solidFill>
                  <a:schemeClr val="dk1"/>
                </a:solidFill>
                <a:latin typeface="Droid Sans"/>
                <a:ea typeface="Droid Sans"/>
                <a:cs typeface="Droid Sans"/>
                <a:sym typeface="Droid Sans"/>
              </a:rPr>
              <a:t>peration is often referred to as a ‘PO’ . POssible, hyPOthesis, supPOse, and POetry</a:t>
            </a:r>
          </a:p>
          <a:p>
            <a:pPr indent="113375">
              <a:spcAft>
                <a:spcPts val="535"/>
              </a:spcAft>
              <a:buClr>
                <a:schemeClr val="dk1"/>
              </a:buClr>
            </a:pPr>
            <a:endParaRPr sz="1800">
              <a:solidFill>
                <a:schemeClr val="dk1"/>
              </a:solidFill>
              <a:latin typeface="Droid Sans"/>
              <a:ea typeface="Droid Sans"/>
              <a:cs typeface="Droid Sans"/>
              <a:sym typeface="Droid Sans"/>
            </a:endParaRPr>
          </a:p>
          <a:p>
            <a:pPr>
              <a:spcAft>
                <a:spcPts val="535"/>
              </a:spcAft>
              <a:buClr>
                <a:schemeClr val="dk1"/>
              </a:buClr>
              <a:buSzPct val="100000"/>
              <a:buFont typeface="Droid Sans"/>
              <a:buChar char="•"/>
            </a:pPr>
            <a:r>
              <a:rPr lang="en-US" sz="1800">
                <a:solidFill>
                  <a:schemeClr val="dk1"/>
                </a:solidFill>
                <a:latin typeface="Droid Sans"/>
                <a:ea typeface="Droid Sans"/>
                <a:cs typeface="Droid Sans"/>
                <a:sym typeface="Droid Sans"/>
              </a:rPr>
              <a:t>Provocation encourages you to unsettle your mind, unpack assumptions and propose radical ideas	</a:t>
            </a:r>
          </a:p>
          <a:p>
            <a:pPr algn="l" rtl="0"/>
            <a:endParaRPr sz="2100">
              <a:solidFill>
                <a:schemeClr val="dk1"/>
              </a:solidFill>
              <a:latin typeface="Droid Sans"/>
              <a:ea typeface="Droid Sans"/>
              <a:cs typeface="Droid Sans"/>
              <a:sym typeface="Droid Sans"/>
            </a:endParaRPr>
          </a:p>
        </p:txBody>
      </p:sp>
      <p:sp>
        <p:nvSpPr>
          <p:cNvPr id="110" name="Shape 110"/>
          <p:cNvSpPr txBox="1"/>
          <p:nvPr/>
        </p:nvSpPr>
        <p:spPr>
          <a:xfrm>
            <a:off x="1518351" y="211770"/>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700">
                <a:solidFill>
                  <a:srgbClr val="3A3A4A"/>
                </a:solidFill>
                <a:latin typeface="Syncopate"/>
                <a:ea typeface="Syncopate"/>
                <a:cs typeface="Syncopate"/>
                <a:sym typeface="Syncopate"/>
              </a:rPr>
              <a:t>Provocation</a:t>
            </a:r>
          </a:p>
        </p:txBody>
      </p:sp>
    </p:spTree>
    <p:extLst>
      <p:ext uri="{BB962C8B-B14F-4D97-AF65-F5344CB8AC3E}">
        <p14:creationId xmlns:p14="http://schemas.microsoft.com/office/powerpoint/2010/main" val="1997554969"/>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cxnSp>
        <p:nvCxnSpPr>
          <p:cNvPr id="117" name="Shape 117"/>
          <p:cNvCxnSpPr/>
          <p:nvPr/>
        </p:nvCxnSpPr>
        <p:spPr>
          <a:xfrm>
            <a:off x="0" y="326224"/>
            <a:ext cx="9144000" cy="0"/>
          </a:xfrm>
          <a:prstGeom prst="straightConnector1">
            <a:avLst/>
          </a:prstGeom>
          <a:noFill/>
          <a:ln w="38100" cap="flat">
            <a:solidFill>
              <a:schemeClr val="dk1"/>
            </a:solidFill>
            <a:prstDash val="solid"/>
            <a:round/>
            <a:headEnd type="none" w="med" len="med"/>
            <a:tailEnd type="none" w="med" len="med"/>
          </a:ln>
        </p:spPr>
      </p:cxnSp>
      <p:sp>
        <p:nvSpPr>
          <p:cNvPr id="118" name="Shape 118"/>
          <p:cNvSpPr txBox="1"/>
          <p:nvPr/>
        </p:nvSpPr>
        <p:spPr>
          <a:xfrm>
            <a:off x="134676" y="11668"/>
            <a:ext cx="770538" cy="276999"/>
          </a:xfrm>
          <a:prstGeom prst="rect">
            <a:avLst/>
          </a:prstGeom>
          <a:noFill/>
          <a:ln>
            <a:noFill/>
          </a:ln>
        </p:spPr>
        <p:txBody>
          <a:bodyPr lIns="81617" tIns="40797" rIns="81617" bIns="40797" anchor="t" anchorCtr="0">
            <a:noAutofit/>
          </a:bodyPr>
          <a:lstStyle/>
          <a:p>
            <a:pPr algn="l" rtl="0">
              <a:buSzPct val="25000"/>
            </a:pPr>
            <a:r>
              <a:rPr lang="en-US" sz="1500" b="1">
                <a:solidFill>
                  <a:schemeClr val="dk1"/>
                </a:solidFill>
              </a:rPr>
              <a:t>Task:</a:t>
            </a:r>
          </a:p>
        </p:txBody>
      </p:sp>
      <p:sp>
        <p:nvSpPr>
          <p:cNvPr id="119" name="Shape 119"/>
          <p:cNvSpPr txBox="1"/>
          <p:nvPr/>
        </p:nvSpPr>
        <p:spPr>
          <a:xfrm rot="-5400000">
            <a:off x="-986854" y="2635191"/>
            <a:ext cx="2392307" cy="367799"/>
          </a:xfrm>
          <a:prstGeom prst="rect">
            <a:avLst/>
          </a:prstGeom>
          <a:noFill/>
          <a:ln>
            <a:noFill/>
          </a:ln>
        </p:spPr>
        <p:txBody>
          <a:bodyPr lIns="81617" tIns="40797" rIns="81617" bIns="40797" anchor="t" anchorCtr="0">
            <a:noAutofit/>
          </a:bodyPr>
          <a:lstStyle/>
          <a:p>
            <a:pPr algn="l" rtl="0">
              <a:buSzPct val="25000"/>
            </a:pPr>
            <a:r>
              <a:rPr lang="en-US" sz="1200" b="1" dirty="0">
                <a:solidFill>
                  <a:schemeClr val="dk1"/>
                </a:solidFill>
              </a:rPr>
              <a:t>Method of generating PO</a:t>
            </a:r>
          </a:p>
        </p:txBody>
      </p:sp>
      <p:sp>
        <p:nvSpPr>
          <p:cNvPr id="120" name="Shape 120"/>
          <p:cNvSpPr txBox="1"/>
          <p:nvPr/>
        </p:nvSpPr>
        <p:spPr>
          <a:xfrm>
            <a:off x="1364352" y="519862"/>
            <a:ext cx="679200" cy="230850"/>
          </a:xfrm>
          <a:prstGeom prst="rect">
            <a:avLst/>
          </a:prstGeom>
          <a:noFill/>
          <a:ln>
            <a:noFill/>
          </a:ln>
        </p:spPr>
        <p:txBody>
          <a:bodyPr lIns="81617" tIns="40797" rIns="81617" bIns="40797" anchor="t" anchorCtr="0">
            <a:noAutofit/>
          </a:bodyPr>
          <a:lstStyle/>
          <a:p>
            <a:pPr algn="l" rtl="0">
              <a:buSzPct val="25000"/>
            </a:pPr>
            <a:r>
              <a:rPr lang="en-US" sz="1500" b="1">
                <a:solidFill>
                  <a:schemeClr val="dk1"/>
                </a:solidFill>
              </a:rPr>
              <a:t>PO</a:t>
            </a:r>
          </a:p>
        </p:txBody>
      </p:sp>
      <p:sp>
        <p:nvSpPr>
          <p:cNvPr id="121" name="Shape 121"/>
          <p:cNvSpPr txBox="1"/>
          <p:nvPr/>
        </p:nvSpPr>
        <p:spPr>
          <a:xfrm>
            <a:off x="2583800" y="684101"/>
            <a:ext cx="1046946" cy="322689"/>
          </a:xfrm>
          <a:prstGeom prst="rect">
            <a:avLst/>
          </a:prstGeom>
          <a:noFill/>
          <a:ln>
            <a:noFill/>
          </a:ln>
        </p:spPr>
        <p:txBody>
          <a:bodyPr lIns="81617" tIns="40797" rIns="81617" bIns="40797" anchor="t" anchorCtr="0">
            <a:noAutofit/>
          </a:bodyPr>
          <a:lstStyle/>
          <a:p>
            <a:pPr algn="l" rtl="0">
              <a:buSzPct val="25000"/>
            </a:pPr>
            <a:r>
              <a:rPr lang="en-US" sz="1300" b="1" dirty="0">
                <a:solidFill>
                  <a:schemeClr val="dk1"/>
                </a:solidFill>
              </a:rPr>
              <a:t>Extract</a:t>
            </a:r>
          </a:p>
        </p:txBody>
      </p:sp>
      <p:sp>
        <p:nvSpPr>
          <p:cNvPr id="122" name="Shape 122"/>
          <p:cNvSpPr txBox="1"/>
          <p:nvPr/>
        </p:nvSpPr>
        <p:spPr>
          <a:xfrm>
            <a:off x="3819274" y="684094"/>
            <a:ext cx="1063800" cy="230850"/>
          </a:xfrm>
          <a:prstGeom prst="rect">
            <a:avLst/>
          </a:prstGeom>
          <a:noFill/>
          <a:ln>
            <a:noFill/>
          </a:ln>
        </p:spPr>
        <p:txBody>
          <a:bodyPr lIns="81617" tIns="40797" rIns="81617" bIns="40797" anchor="t" anchorCtr="0">
            <a:noAutofit/>
          </a:bodyPr>
          <a:lstStyle/>
          <a:p>
            <a:pPr algn="l" rtl="0">
              <a:buSzPct val="25000"/>
            </a:pPr>
            <a:r>
              <a:rPr lang="en-US" sz="1300" b="1">
                <a:solidFill>
                  <a:schemeClr val="dk1"/>
                </a:solidFill>
              </a:rPr>
              <a:t>Difference</a:t>
            </a:r>
          </a:p>
        </p:txBody>
      </p:sp>
      <p:sp>
        <p:nvSpPr>
          <p:cNvPr id="123" name="Shape 123"/>
          <p:cNvSpPr txBox="1"/>
          <p:nvPr/>
        </p:nvSpPr>
        <p:spPr>
          <a:xfrm>
            <a:off x="5278936" y="684101"/>
            <a:ext cx="1095977" cy="301645"/>
          </a:xfrm>
          <a:prstGeom prst="rect">
            <a:avLst/>
          </a:prstGeom>
          <a:noFill/>
          <a:ln>
            <a:noFill/>
          </a:ln>
        </p:spPr>
        <p:txBody>
          <a:bodyPr lIns="81617" tIns="40797" rIns="81617" bIns="40797" anchor="t" anchorCtr="0">
            <a:noAutofit/>
          </a:bodyPr>
          <a:lstStyle/>
          <a:p>
            <a:pPr algn="l" rtl="0">
              <a:buSzPct val="25000"/>
            </a:pPr>
            <a:r>
              <a:rPr lang="en-US" sz="1300" b="1" dirty="0">
                <a:solidFill>
                  <a:schemeClr val="dk1"/>
                </a:solidFill>
              </a:rPr>
              <a:t>Moment</a:t>
            </a:r>
          </a:p>
        </p:txBody>
      </p:sp>
      <p:sp>
        <p:nvSpPr>
          <p:cNvPr id="124" name="Shape 124"/>
          <p:cNvSpPr txBox="1"/>
          <p:nvPr/>
        </p:nvSpPr>
        <p:spPr>
          <a:xfrm>
            <a:off x="6628401" y="684094"/>
            <a:ext cx="953099" cy="230850"/>
          </a:xfrm>
          <a:prstGeom prst="rect">
            <a:avLst/>
          </a:prstGeom>
          <a:noFill/>
          <a:ln>
            <a:noFill/>
          </a:ln>
        </p:spPr>
        <p:txBody>
          <a:bodyPr lIns="81617" tIns="40797" rIns="81617" bIns="40797" anchor="t" anchorCtr="0">
            <a:noAutofit/>
          </a:bodyPr>
          <a:lstStyle/>
          <a:p>
            <a:pPr algn="l" rtl="0">
              <a:buSzPct val="25000"/>
            </a:pPr>
            <a:r>
              <a:rPr lang="en-US" sz="1300" b="1">
                <a:solidFill>
                  <a:schemeClr val="dk1"/>
                </a:solidFill>
              </a:rPr>
              <a:t>Positive</a:t>
            </a:r>
          </a:p>
        </p:txBody>
      </p:sp>
      <p:sp>
        <p:nvSpPr>
          <p:cNvPr id="125" name="Shape 125"/>
          <p:cNvSpPr txBox="1"/>
          <p:nvPr/>
        </p:nvSpPr>
        <p:spPr>
          <a:xfrm>
            <a:off x="7748951" y="684094"/>
            <a:ext cx="1416299" cy="230850"/>
          </a:xfrm>
          <a:prstGeom prst="rect">
            <a:avLst/>
          </a:prstGeom>
          <a:noFill/>
          <a:ln>
            <a:noFill/>
          </a:ln>
        </p:spPr>
        <p:txBody>
          <a:bodyPr lIns="81617" tIns="40797" rIns="81617" bIns="40797" anchor="t" anchorCtr="0">
            <a:noAutofit/>
          </a:bodyPr>
          <a:lstStyle/>
          <a:p>
            <a:pPr algn="l" rtl="0">
              <a:buSzPct val="25000"/>
            </a:pPr>
            <a:r>
              <a:rPr lang="en-US" sz="1300" b="1">
                <a:solidFill>
                  <a:schemeClr val="dk1"/>
                </a:solidFill>
              </a:rPr>
              <a:t>Circumstance</a:t>
            </a:r>
          </a:p>
        </p:txBody>
      </p:sp>
      <p:sp>
        <p:nvSpPr>
          <p:cNvPr id="126" name="Shape 126"/>
          <p:cNvSpPr txBox="1"/>
          <p:nvPr/>
        </p:nvSpPr>
        <p:spPr>
          <a:xfrm>
            <a:off x="4570802" y="405169"/>
            <a:ext cx="3319500" cy="230850"/>
          </a:xfrm>
          <a:prstGeom prst="rect">
            <a:avLst/>
          </a:prstGeom>
          <a:noFill/>
          <a:ln>
            <a:noFill/>
          </a:ln>
        </p:spPr>
        <p:txBody>
          <a:bodyPr lIns="81617" tIns="40797" rIns="81617" bIns="40797" anchor="t" anchorCtr="0">
            <a:noAutofit/>
          </a:bodyPr>
          <a:lstStyle/>
          <a:p>
            <a:pPr algn="l" rtl="0">
              <a:buSzPct val="25000"/>
            </a:pPr>
            <a:r>
              <a:rPr lang="en-US" sz="1300" b="1">
                <a:solidFill>
                  <a:schemeClr val="dk1"/>
                </a:solidFill>
              </a:rPr>
              <a:t>Method of Generating Movement</a:t>
            </a:r>
          </a:p>
        </p:txBody>
      </p:sp>
      <p:sp>
        <p:nvSpPr>
          <p:cNvPr id="127" name="Shape 127"/>
          <p:cNvSpPr txBox="1"/>
          <p:nvPr/>
        </p:nvSpPr>
        <p:spPr>
          <a:xfrm rot="-5400000">
            <a:off x="260531" y="1240068"/>
            <a:ext cx="717288" cy="307777"/>
          </a:xfrm>
          <a:prstGeom prst="rect">
            <a:avLst/>
          </a:prstGeom>
          <a:noFill/>
          <a:ln>
            <a:noFill/>
          </a:ln>
        </p:spPr>
        <p:txBody>
          <a:bodyPr lIns="81617" tIns="40797" rIns="81617" bIns="40797" anchor="t" anchorCtr="0">
            <a:noAutofit/>
          </a:bodyPr>
          <a:lstStyle/>
          <a:p>
            <a:pPr algn="l" rtl="0">
              <a:buSzPct val="25000"/>
            </a:pPr>
            <a:r>
              <a:rPr lang="en-US" sz="1200" b="1" dirty="0">
                <a:solidFill>
                  <a:schemeClr val="dk1"/>
                </a:solidFill>
              </a:rPr>
              <a:t>Escape</a:t>
            </a:r>
          </a:p>
        </p:txBody>
      </p:sp>
      <p:sp>
        <p:nvSpPr>
          <p:cNvPr id="128" name="Shape 128"/>
          <p:cNvSpPr txBox="1"/>
          <p:nvPr/>
        </p:nvSpPr>
        <p:spPr>
          <a:xfrm rot="-5400000">
            <a:off x="182570" y="2035317"/>
            <a:ext cx="873210" cy="307776"/>
          </a:xfrm>
          <a:prstGeom prst="rect">
            <a:avLst/>
          </a:prstGeom>
          <a:noFill/>
          <a:ln>
            <a:noFill/>
          </a:ln>
        </p:spPr>
        <p:txBody>
          <a:bodyPr lIns="81617" tIns="40797" rIns="81617" bIns="40797" anchor="t" anchorCtr="0">
            <a:noAutofit/>
          </a:bodyPr>
          <a:lstStyle/>
          <a:p>
            <a:pPr algn="l" rtl="0">
              <a:buSzPct val="25000"/>
            </a:pPr>
            <a:r>
              <a:rPr lang="en-US" sz="1200" b="1" dirty="0">
                <a:solidFill>
                  <a:schemeClr val="dk1"/>
                </a:solidFill>
              </a:rPr>
              <a:t>Reversal</a:t>
            </a:r>
          </a:p>
        </p:txBody>
      </p:sp>
      <p:sp>
        <p:nvSpPr>
          <p:cNvPr id="129" name="Shape 129"/>
          <p:cNvSpPr txBox="1"/>
          <p:nvPr/>
        </p:nvSpPr>
        <p:spPr>
          <a:xfrm rot="-5400000">
            <a:off x="182571" y="2908523"/>
            <a:ext cx="873208" cy="307780"/>
          </a:xfrm>
          <a:prstGeom prst="rect">
            <a:avLst/>
          </a:prstGeom>
          <a:noFill/>
          <a:ln>
            <a:noFill/>
          </a:ln>
        </p:spPr>
        <p:txBody>
          <a:bodyPr lIns="81617" tIns="40797" rIns="81617" bIns="40797" anchor="t" anchorCtr="0">
            <a:noAutofit/>
          </a:bodyPr>
          <a:lstStyle/>
          <a:p>
            <a:pPr algn="l" rtl="0">
              <a:buSzPct val="25000"/>
            </a:pPr>
            <a:r>
              <a:rPr lang="en-US" sz="1100" b="1" dirty="0">
                <a:solidFill>
                  <a:schemeClr val="dk1"/>
                </a:solidFill>
              </a:rPr>
              <a:t>Distortion</a:t>
            </a:r>
          </a:p>
        </p:txBody>
      </p:sp>
      <p:sp>
        <p:nvSpPr>
          <p:cNvPr id="130" name="Shape 130"/>
          <p:cNvSpPr txBox="1"/>
          <p:nvPr/>
        </p:nvSpPr>
        <p:spPr>
          <a:xfrm rot="-5400000">
            <a:off x="117994" y="3793423"/>
            <a:ext cx="1037045" cy="342461"/>
          </a:xfrm>
          <a:prstGeom prst="rect">
            <a:avLst/>
          </a:prstGeom>
          <a:noFill/>
          <a:ln>
            <a:noFill/>
          </a:ln>
        </p:spPr>
        <p:txBody>
          <a:bodyPr lIns="81617" tIns="40797" rIns="81617" bIns="40797" anchor="t" anchorCtr="0">
            <a:noAutofit/>
          </a:bodyPr>
          <a:lstStyle/>
          <a:p>
            <a:pPr algn="l" rtl="0">
              <a:buSzPct val="25000"/>
            </a:pPr>
            <a:r>
              <a:rPr lang="en-US" sz="1100" b="1" dirty="0">
                <a:solidFill>
                  <a:schemeClr val="dk1"/>
                </a:solidFill>
              </a:rPr>
              <a:t>Exaggeration</a:t>
            </a:r>
          </a:p>
        </p:txBody>
      </p:sp>
      <p:sp>
        <p:nvSpPr>
          <p:cNvPr id="131" name="Shape 131"/>
          <p:cNvSpPr txBox="1"/>
          <p:nvPr/>
        </p:nvSpPr>
        <p:spPr>
          <a:xfrm rot="-5400000">
            <a:off x="303173" y="4571542"/>
            <a:ext cx="690883" cy="366659"/>
          </a:xfrm>
          <a:prstGeom prst="rect">
            <a:avLst/>
          </a:prstGeom>
          <a:noFill/>
          <a:ln>
            <a:noFill/>
          </a:ln>
        </p:spPr>
        <p:txBody>
          <a:bodyPr lIns="81617" tIns="40797" rIns="81617" bIns="40797" anchor="t" anchorCtr="0">
            <a:noAutofit/>
          </a:bodyPr>
          <a:lstStyle/>
          <a:p>
            <a:pPr algn="l" rtl="0">
              <a:buSzPct val="25000"/>
            </a:pPr>
            <a:r>
              <a:rPr lang="en-US" sz="1100" b="1" dirty="0">
                <a:solidFill>
                  <a:schemeClr val="dk1"/>
                </a:solidFill>
              </a:rPr>
              <a:t>Wishful </a:t>
            </a:r>
          </a:p>
        </p:txBody>
      </p:sp>
      <p:cxnSp>
        <p:nvCxnSpPr>
          <p:cNvPr id="132" name="Shape 132"/>
          <p:cNvCxnSpPr/>
          <p:nvPr/>
        </p:nvCxnSpPr>
        <p:spPr>
          <a:xfrm>
            <a:off x="2258666" y="703998"/>
            <a:ext cx="6885334" cy="1190"/>
          </a:xfrm>
          <a:prstGeom prst="straightConnector1">
            <a:avLst/>
          </a:prstGeom>
          <a:noFill/>
          <a:ln w="38100" cap="flat">
            <a:solidFill>
              <a:schemeClr val="dk1"/>
            </a:solidFill>
            <a:prstDash val="solid"/>
            <a:round/>
            <a:headEnd type="none" w="med" len="med"/>
            <a:tailEnd type="none" w="med" len="med"/>
          </a:ln>
        </p:spPr>
      </p:cxnSp>
      <p:cxnSp>
        <p:nvCxnSpPr>
          <p:cNvPr id="133" name="Shape 133"/>
          <p:cNvCxnSpPr/>
          <p:nvPr/>
        </p:nvCxnSpPr>
        <p:spPr>
          <a:xfrm rot="5400000">
            <a:off x="-1707999" y="3042959"/>
            <a:ext cx="4199144" cy="1935"/>
          </a:xfrm>
          <a:prstGeom prst="straightConnector1">
            <a:avLst/>
          </a:prstGeom>
          <a:noFill/>
          <a:ln w="38100" cap="flat">
            <a:solidFill>
              <a:schemeClr val="dk1"/>
            </a:solidFill>
            <a:prstDash val="solid"/>
            <a:round/>
            <a:headEnd type="none" w="med" len="med"/>
            <a:tailEnd type="none" w="med" len="med"/>
          </a:ln>
        </p:spPr>
      </p:cxnSp>
      <p:cxnSp>
        <p:nvCxnSpPr>
          <p:cNvPr id="134" name="Shape 134"/>
          <p:cNvCxnSpPr/>
          <p:nvPr/>
        </p:nvCxnSpPr>
        <p:spPr>
          <a:xfrm rot="5400000">
            <a:off x="-1566686" y="2739725"/>
            <a:ext cx="4827395" cy="1587"/>
          </a:xfrm>
          <a:prstGeom prst="straightConnector1">
            <a:avLst/>
          </a:prstGeom>
          <a:noFill/>
          <a:ln w="38100" cap="flat">
            <a:solidFill>
              <a:schemeClr val="dk1"/>
            </a:solidFill>
            <a:prstDash val="solid"/>
            <a:round/>
            <a:headEnd type="none" w="med" len="med"/>
            <a:tailEnd type="none" w="med" len="med"/>
          </a:ln>
        </p:spPr>
      </p:cxnSp>
      <p:cxnSp>
        <p:nvCxnSpPr>
          <p:cNvPr id="135" name="Shape 135"/>
          <p:cNvCxnSpPr/>
          <p:nvPr/>
        </p:nvCxnSpPr>
        <p:spPr>
          <a:xfrm>
            <a:off x="-12450" y="944356"/>
            <a:ext cx="9169399" cy="16817"/>
          </a:xfrm>
          <a:prstGeom prst="straightConnector1">
            <a:avLst/>
          </a:prstGeom>
          <a:noFill/>
          <a:ln w="38100" cap="flat">
            <a:solidFill>
              <a:schemeClr val="dk1"/>
            </a:solidFill>
            <a:prstDash val="solid"/>
            <a:round/>
            <a:headEnd type="none" w="med" len="med"/>
            <a:tailEnd type="none" w="med" len="med"/>
          </a:ln>
        </p:spPr>
      </p:cxnSp>
      <p:cxnSp>
        <p:nvCxnSpPr>
          <p:cNvPr id="136" name="Shape 136"/>
          <p:cNvCxnSpPr/>
          <p:nvPr/>
        </p:nvCxnSpPr>
        <p:spPr>
          <a:xfrm rot="5400000">
            <a:off x="-153468" y="2738956"/>
            <a:ext cx="4826206" cy="1937"/>
          </a:xfrm>
          <a:prstGeom prst="straightConnector1">
            <a:avLst/>
          </a:prstGeom>
          <a:noFill/>
          <a:ln w="38100" cap="flat">
            <a:solidFill>
              <a:schemeClr val="dk1"/>
            </a:solidFill>
            <a:prstDash val="solid"/>
            <a:round/>
            <a:headEnd type="none" w="med" len="med"/>
            <a:tailEnd type="none" w="med" len="med"/>
          </a:ln>
        </p:spPr>
      </p:cxnSp>
      <p:cxnSp>
        <p:nvCxnSpPr>
          <p:cNvPr id="137" name="Shape 137"/>
          <p:cNvCxnSpPr/>
          <p:nvPr/>
        </p:nvCxnSpPr>
        <p:spPr>
          <a:xfrm rot="5400000">
            <a:off x="1535789" y="3046605"/>
            <a:ext cx="4191853" cy="1937"/>
          </a:xfrm>
          <a:prstGeom prst="straightConnector1">
            <a:avLst/>
          </a:prstGeom>
          <a:noFill/>
          <a:ln w="12700" cap="flat">
            <a:solidFill>
              <a:schemeClr val="dk1"/>
            </a:solidFill>
            <a:prstDash val="solid"/>
            <a:round/>
            <a:headEnd type="none" w="med" len="med"/>
            <a:tailEnd type="none" w="med" len="med"/>
          </a:ln>
        </p:spPr>
      </p:cxnSp>
      <p:cxnSp>
        <p:nvCxnSpPr>
          <p:cNvPr id="138" name="Shape 138"/>
          <p:cNvCxnSpPr/>
          <p:nvPr/>
        </p:nvCxnSpPr>
        <p:spPr>
          <a:xfrm rot="5400000">
            <a:off x="2907872" y="3039315"/>
            <a:ext cx="4191853" cy="1937"/>
          </a:xfrm>
          <a:prstGeom prst="straightConnector1">
            <a:avLst/>
          </a:prstGeom>
          <a:noFill/>
          <a:ln w="12700" cap="flat">
            <a:solidFill>
              <a:schemeClr val="dk1"/>
            </a:solidFill>
            <a:prstDash val="solid"/>
            <a:round/>
            <a:headEnd type="none" w="med" len="med"/>
            <a:tailEnd type="none" w="med" len="med"/>
          </a:ln>
        </p:spPr>
      </p:cxnSp>
      <p:cxnSp>
        <p:nvCxnSpPr>
          <p:cNvPr id="139" name="Shape 139"/>
          <p:cNvCxnSpPr/>
          <p:nvPr/>
        </p:nvCxnSpPr>
        <p:spPr>
          <a:xfrm rot="5400000">
            <a:off x="4279956" y="3052297"/>
            <a:ext cx="4191853" cy="1937"/>
          </a:xfrm>
          <a:prstGeom prst="straightConnector1">
            <a:avLst/>
          </a:prstGeom>
          <a:noFill/>
          <a:ln w="12700" cap="flat">
            <a:solidFill>
              <a:schemeClr val="dk1"/>
            </a:solidFill>
            <a:prstDash val="solid"/>
            <a:round/>
            <a:headEnd type="none" w="med" len="med"/>
            <a:tailEnd type="none" w="med" len="med"/>
          </a:ln>
        </p:spPr>
      </p:cxnSp>
      <p:cxnSp>
        <p:nvCxnSpPr>
          <p:cNvPr id="140" name="Shape 140"/>
          <p:cNvCxnSpPr/>
          <p:nvPr/>
        </p:nvCxnSpPr>
        <p:spPr>
          <a:xfrm rot="5400000">
            <a:off x="5652041" y="3052297"/>
            <a:ext cx="4191853" cy="1937"/>
          </a:xfrm>
          <a:prstGeom prst="straightConnector1">
            <a:avLst/>
          </a:prstGeom>
          <a:noFill/>
          <a:ln w="12700" cap="flat">
            <a:solidFill>
              <a:schemeClr val="dk1"/>
            </a:solidFill>
            <a:prstDash val="solid"/>
            <a:round/>
            <a:headEnd type="none" w="med" len="med"/>
            <a:tailEnd type="none" w="med" len="med"/>
          </a:ln>
        </p:spPr>
      </p:cxnSp>
      <p:cxnSp>
        <p:nvCxnSpPr>
          <p:cNvPr id="141" name="Shape 141"/>
          <p:cNvCxnSpPr/>
          <p:nvPr/>
        </p:nvCxnSpPr>
        <p:spPr>
          <a:xfrm rot="10800000">
            <a:off x="847805" y="1752600"/>
            <a:ext cx="8308894" cy="0"/>
          </a:xfrm>
          <a:prstGeom prst="straightConnector1">
            <a:avLst/>
          </a:prstGeom>
          <a:noFill/>
          <a:ln w="12700" cap="flat">
            <a:solidFill>
              <a:schemeClr val="dk1"/>
            </a:solidFill>
            <a:prstDash val="solid"/>
            <a:round/>
            <a:headEnd type="none" w="med" len="med"/>
            <a:tailEnd type="none" w="med" len="med"/>
          </a:ln>
        </p:spPr>
      </p:cxnSp>
      <p:cxnSp>
        <p:nvCxnSpPr>
          <p:cNvPr id="142" name="Shape 142"/>
          <p:cNvCxnSpPr/>
          <p:nvPr/>
        </p:nvCxnSpPr>
        <p:spPr>
          <a:xfrm rot="10800000">
            <a:off x="860505" y="2625809"/>
            <a:ext cx="8308894" cy="0"/>
          </a:xfrm>
          <a:prstGeom prst="straightConnector1">
            <a:avLst/>
          </a:prstGeom>
          <a:noFill/>
          <a:ln w="12700" cap="flat">
            <a:solidFill>
              <a:schemeClr val="dk1"/>
            </a:solidFill>
            <a:prstDash val="solid"/>
            <a:round/>
            <a:headEnd type="none" w="med" len="med"/>
            <a:tailEnd type="none" w="med" len="med"/>
          </a:ln>
        </p:spPr>
      </p:cxnSp>
      <p:cxnSp>
        <p:nvCxnSpPr>
          <p:cNvPr id="143" name="Shape 143"/>
          <p:cNvCxnSpPr/>
          <p:nvPr/>
        </p:nvCxnSpPr>
        <p:spPr>
          <a:xfrm rot="10800000">
            <a:off x="860505" y="3499017"/>
            <a:ext cx="8308894" cy="0"/>
          </a:xfrm>
          <a:prstGeom prst="straightConnector1">
            <a:avLst/>
          </a:prstGeom>
          <a:noFill/>
          <a:ln w="12700" cap="flat">
            <a:solidFill>
              <a:schemeClr val="dk1"/>
            </a:solidFill>
            <a:prstDash val="solid"/>
            <a:round/>
            <a:headEnd type="none" w="med" len="med"/>
            <a:tailEnd type="none" w="med" len="med"/>
          </a:ln>
        </p:spPr>
      </p:cxnSp>
      <p:cxnSp>
        <p:nvCxnSpPr>
          <p:cNvPr id="144" name="Shape 144"/>
          <p:cNvCxnSpPr/>
          <p:nvPr/>
        </p:nvCxnSpPr>
        <p:spPr>
          <a:xfrm rot="10800000">
            <a:off x="835105" y="4372225"/>
            <a:ext cx="8308894" cy="0"/>
          </a:xfrm>
          <a:prstGeom prst="straightConnector1">
            <a:avLst/>
          </a:prstGeom>
          <a:noFill/>
          <a:ln w="12700" cap="flat">
            <a:solidFill>
              <a:schemeClr val="dk1"/>
            </a:solidFill>
            <a:prstDash val="solid"/>
            <a:round/>
            <a:headEnd type="none" w="med" len="med"/>
            <a:tailEnd type="none" w="med" len="med"/>
          </a:ln>
        </p:spPr>
      </p:cxnSp>
      <p:cxnSp>
        <p:nvCxnSpPr>
          <p:cNvPr id="145" name="Shape 145"/>
          <p:cNvCxnSpPr/>
          <p:nvPr/>
        </p:nvCxnSpPr>
        <p:spPr>
          <a:xfrm>
            <a:off x="-13906" y="5138014"/>
            <a:ext cx="9169399" cy="16817"/>
          </a:xfrm>
          <a:prstGeom prst="straightConnector1">
            <a:avLst/>
          </a:prstGeom>
          <a:noFill/>
          <a:ln w="38100" cap="flat">
            <a:solidFill>
              <a:schemeClr val="dk1"/>
            </a:solidFill>
            <a:prstDash val="solid"/>
            <a:round/>
            <a:headEnd type="none" w="med" len="med"/>
            <a:tailEnd type="none" w="med" len="med"/>
          </a:ln>
        </p:spPr>
      </p:cxnSp>
      <p:cxnSp>
        <p:nvCxnSpPr>
          <p:cNvPr id="146" name="Shape 146"/>
          <p:cNvCxnSpPr/>
          <p:nvPr/>
        </p:nvCxnSpPr>
        <p:spPr>
          <a:xfrm rot="5400000">
            <a:off x="6729509" y="2734469"/>
            <a:ext cx="4827395" cy="1587"/>
          </a:xfrm>
          <a:prstGeom prst="straightConnector1">
            <a:avLst/>
          </a:prstGeom>
          <a:noFill/>
          <a:ln w="38100" cap="flat">
            <a:solidFill>
              <a:schemeClr val="dk1"/>
            </a:solidFill>
            <a:prstDash val="solid"/>
            <a:round/>
            <a:headEnd type="none" w="med" len="med"/>
            <a:tailEnd type="none" w="med" len="med"/>
          </a:ln>
        </p:spPr>
      </p:cxnSp>
    </p:spTree>
    <p:extLst>
      <p:ext uri="{BB962C8B-B14F-4D97-AF65-F5344CB8AC3E}">
        <p14:creationId xmlns:p14="http://schemas.microsoft.com/office/powerpoint/2010/main" val="4143572218"/>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p:nvPr/>
        </p:nvSpPr>
        <p:spPr>
          <a:xfrm>
            <a:off x="836487" y="1681877"/>
            <a:ext cx="4572000" cy="2377574"/>
          </a:xfrm>
          <a:prstGeom prst="rect">
            <a:avLst/>
          </a:prstGeom>
          <a:noFill/>
          <a:ln>
            <a:noFill/>
          </a:ln>
        </p:spPr>
        <p:txBody>
          <a:bodyPr lIns="81617" tIns="40797" rIns="81617" bIns="40797" anchor="t" anchorCtr="0">
            <a:noAutofit/>
          </a:bodyPr>
          <a:lstStyle/>
          <a:p>
            <a:pPr>
              <a:spcAft>
                <a:spcPts val="2142"/>
              </a:spcAft>
              <a:buClr>
                <a:schemeClr val="dk1"/>
              </a:buClr>
              <a:buSzPct val="100000"/>
              <a:buFont typeface="Droid Sans"/>
              <a:buChar char="•"/>
            </a:pPr>
            <a:r>
              <a:rPr lang="en-US" sz="2100">
                <a:solidFill>
                  <a:schemeClr val="dk1"/>
                </a:solidFill>
                <a:latin typeface="Droid Sans"/>
                <a:ea typeface="Droid Sans"/>
                <a:cs typeface="Droid Sans"/>
                <a:sym typeface="Droid Sans"/>
              </a:rPr>
              <a:t>Escape</a:t>
            </a:r>
          </a:p>
          <a:p>
            <a:pPr>
              <a:spcAft>
                <a:spcPts val="2142"/>
              </a:spcAft>
              <a:buClr>
                <a:schemeClr val="dk1"/>
              </a:buClr>
              <a:buSzPct val="100000"/>
              <a:buFont typeface="Droid Sans"/>
              <a:buChar char="•"/>
            </a:pPr>
            <a:r>
              <a:rPr lang="en-US" sz="2100">
                <a:solidFill>
                  <a:schemeClr val="dk1"/>
                </a:solidFill>
                <a:latin typeface="Droid Sans"/>
                <a:ea typeface="Droid Sans"/>
                <a:cs typeface="Droid Sans"/>
                <a:sym typeface="Droid Sans"/>
              </a:rPr>
              <a:t>Reversal</a:t>
            </a:r>
          </a:p>
          <a:p>
            <a:pPr>
              <a:spcAft>
                <a:spcPts val="2142"/>
              </a:spcAft>
              <a:buClr>
                <a:schemeClr val="dk1"/>
              </a:buClr>
              <a:buSzPct val="100000"/>
              <a:buFont typeface="Droid Sans"/>
              <a:buChar char="•"/>
            </a:pPr>
            <a:r>
              <a:rPr lang="en-US" sz="2100">
                <a:solidFill>
                  <a:schemeClr val="dk1"/>
                </a:solidFill>
                <a:latin typeface="Droid Sans"/>
                <a:ea typeface="Droid Sans"/>
                <a:cs typeface="Droid Sans"/>
                <a:sym typeface="Droid Sans"/>
              </a:rPr>
              <a:t>Distortion</a:t>
            </a:r>
          </a:p>
          <a:p>
            <a:pPr>
              <a:spcAft>
                <a:spcPts val="2142"/>
              </a:spcAft>
              <a:buClr>
                <a:schemeClr val="dk1"/>
              </a:buClr>
              <a:buSzPct val="100000"/>
              <a:buFont typeface="Droid Sans"/>
              <a:buChar char="•"/>
            </a:pPr>
            <a:r>
              <a:rPr lang="en-US" sz="2100">
                <a:solidFill>
                  <a:schemeClr val="dk1"/>
                </a:solidFill>
                <a:latin typeface="Droid Sans"/>
                <a:ea typeface="Droid Sans"/>
                <a:cs typeface="Droid Sans"/>
                <a:sym typeface="Droid Sans"/>
              </a:rPr>
              <a:t>Exaggeration</a:t>
            </a:r>
          </a:p>
          <a:p>
            <a:pPr>
              <a:spcAft>
                <a:spcPts val="2142"/>
              </a:spcAft>
              <a:buClr>
                <a:schemeClr val="dk1"/>
              </a:buClr>
              <a:buSzPct val="100000"/>
              <a:buFont typeface="Droid Sans"/>
              <a:buChar char="•"/>
            </a:pPr>
            <a:r>
              <a:rPr lang="en-US" sz="2100">
                <a:solidFill>
                  <a:schemeClr val="dk1"/>
                </a:solidFill>
                <a:latin typeface="Droid Sans"/>
                <a:ea typeface="Droid Sans"/>
                <a:cs typeface="Droid Sans"/>
                <a:sym typeface="Droid Sans"/>
              </a:rPr>
              <a:t>Wishful Thinking</a:t>
            </a:r>
          </a:p>
        </p:txBody>
      </p:sp>
      <p:sp>
        <p:nvSpPr>
          <p:cNvPr id="160" name="Shape 160"/>
          <p:cNvSpPr txBox="1"/>
          <p:nvPr/>
        </p:nvSpPr>
        <p:spPr>
          <a:xfrm>
            <a:off x="272849" y="565726"/>
            <a:ext cx="8598300"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3A3A4A"/>
                </a:solidFill>
                <a:latin typeface="Syncopate"/>
                <a:ea typeface="Syncopate"/>
                <a:cs typeface="Syncopate"/>
                <a:sym typeface="Syncopate"/>
              </a:rPr>
              <a:t>Generating Provocations - Provocative Operations (PO)</a:t>
            </a:r>
          </a:p>
        </p:txBody>
      </p:sp>
    </p:spTree>
    <p:extLst>
      <p:ext uri="{BB962C8B-B14F-4D97-AF65-F5344CB8AC3E}">
        <p14:creationId xmlns:p14="http://schemas.microsoft.com/office/powerpoint/2010/main" val="2013787291"/>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p:nvPr/>
        </p:nvSpPr>
        <p:spPr>
          <a:xfrm>
            <a:off x="162225" y="795694"/>
            <a:ext cx="8878500" cy="3877875"/>
          </a:xfrm>
          <a:prstGeom prst="rect">
            <a:avLst/>
          </a:prstGeom>
          <a:noFill/>
          <a:ln>
            <a:noFill/>
          </a:ln>
        </p:spPr>
        <p:txBody>
          <a:bodyPr lIns="81617" tIns="40797" rIns="81617" bIns="40797" anchor="t" anchorCtr="0">
            <a:noAutofit/>
          </a:bodyPr>
          <a:lstStyle/>
          <a:p>
            <a:pPr algn="l" rtl="0"/>
            <a:endParaRPr sz="2100">
              <a:solidFill>
                <a:schemeClr val="dk1"/>
              </a:solidFill>
              <a:latin typeface="Droid Sans"/>
              <a:ea typeface="Droid Sans"/>
              <a:cs typeface="Droid Sans"/>
              <a:sym typeface="Droid Sans"/>
            </a:endParaRPr>
          </a:p>
          <a:p>
            <a:pPr algn="l" rtl="0">
              <a:buClr>
                <a:schemeClr val="dk1"/>
              </a:buClr>
              <a:buSzPct val="100000"/>
              <a:buFont typeface="Droid Sans"/>
              <a:buChar char="•"/>
            </a:pPr>
            <a:r>
              <a:rPr lang="en-US" sz="2100" b="1">
                <a:solidFill>
                  <a:schemeClr val="dk1"/>
                </a:solidFill>
                <a:latin typeface="Droid Sans"/>
                <a:ea typeface="Droid Sans"/>
                <a:cs typeface="Droid Sans"/>
                <a:sym typeface="Droid Sans"/>
              </a:rPr>
              <a:t>Step 1: Describe something that you take for granted</a:t>
            </a:r>
          </a:p>
          <a:p>
            <a:pPr algn="l" rtl="0">
              <a:buClr>
                <a:schemeClr val="dk1"/>
              </a:buClr>
              <a:buSzPct val="100000"/>
              <a:buFont typeface="Droid Sans"/>
              <a:buChar char="•"/>
            </a:pPr>
            <a:r>
              <a:rPr lang="en-US" sz="2100" b="1">
                <a:solidFill>
                  <a:schemeClr val="dk1"/>
                </a:solidFill>
                <a:latin typeface="Droid Sans"/>
                <a:ea typeface="Droid Sans"/>
                <a:cs typeface="Droid Sans"/>
                <a:sym typeface="Droid Sans"/>
              </a:rPr>
              <a:t>Step 2: Escape from that which you take for granted</a:t>
            </a:r>
          </a:p>
          <a:p>
            <a:pPr indent="136050">
              <a:buClr>
                <a:schemeClr val="dk1"/>
              </a:buClr>
            </a:pPr>
            <a:endParaRPr sz="2100">
              <a:solidFill>
                <a:schemeClr val="dk1"/>
              </a:solidFill>
              <a:latin typeface="Droid Sans"/>
              <a:ea typeface="Droid Sans"/>
              <a:cs typeface="Droid Sans"/>
              <a:sym typeface="Droid Sans"/>
            </a:endParaRPr>
          </a:p>
          <a:p>
            <a:pPr indent="136050">
              <a:buClr>
                <a:schemeClr val="dk1"/>
              </a:buClr>
            </a:pPr>
            <a:endParaRPr sz="2100">
              <a:solidFill>
                <a:schemeClr val="dk1"/>
              </a:solidFill>
              <a:latin typeface="Droid Sans"/>
              <a:ea typeface="Droid Sans"/>
              <a:cs typeface="Droid Sans"/>
              <a:sym typeface="Droid Sans"/>
            </a:endParaRPr>
          </a:p>
          <a:p>
            <a:pPr rtl="0"/>
            <a:r>
              <a:rPr lang="en-US" sz="2100" u="sng">
                <a:solidFill>
                  <a:schemeClr val="dk1"/>
                </a:solidFill>
                <a:latin typeface="Droid Sans"/>
                <a:ea typeface="Droid Sans"/>
                <a:cs typeface="Droid Sans"/>
                <a:sym typeface="Droid Sans"/>
              </a:rPr>
              <a:t>Watchdogs bark </a:t>
            </a:r>
          </a:p>
          <a:p>
            <a:pPr rtl="0"/>
            <a:r>
              <a:rPr lang="en-US" sz="2100" b="1">
                <a:solidFill>
                  <a:schemeClr val="dk1"/>
                </a:solidFill>
                <a:latin typeface="Droid Sans"/>
                <a:ea typeface="Droid Sans"/>
                <a:cs typeface="Droid Sans"/>
                <a:sym typeface="Droid Sans"/>
              </a:rPr>
              <a:t>PO</a:t>
            </a:r>
            <a:r>
              <a:rPr lang="en-US" sz="2100">
                <a:solidFill>
                  <a:schemeClr val="dk1"/>
                </a:solidFill>
                <a:latin typeface="Droid Sans"/>
                <a:ea typeface="Droid Sans"/>
                <a:cs typeface="Droid Sans"/>
                <a:sym typeface="Droid Sans"/>
              </a:rPr>
              <a:t>:  Watchdogs that do not bark</a:t>
            </a:r>
          </a:p>
          <a:p>
            <a:pPr rtl="0"/>
            <a:r>
              <a:rPr lang="en-US" sz="2100" b="1">
                <a:solidFill>
                  <a:schemeClr val="dk1"/>
                </a:solidFill>
                <a:latin typeface="Droid Sans"/>
                <a:ea typeface="Droid Sans"/>
                <a:cs typeface="Droid Sans"/>
                <a:sym typeface="Droid Sans"/>
              </a:rPr>
              <a:t>Movement</a:t>
            </a:r>
            <a:r>
              <a:rPr lang="en-US" sz="2100">
                <a:solidFill>
                  <a:schemeClr val="dk1"/>
                </a:solidFill>
                <a:latin typeface="Droid Sans"/>
                <a:ea typeface="Droid Sans"/>
                <a:cs typeface="Droid Sans"/>
                <a:sym typeface="Droid Sans"/>
              </a:rPr>
              <a:t>: watchdog trained to press button triggering alarm and alerting authorities</a:t>
            </a:r>
          </a:p>
          <a:p>
            <a:pPr lvl="1" indent="136050">
              <a:buClr>
                <a:schemeClr val="dk1"/>
              </a:buClr>
            </a:pPr>
            <a:endParaRPr sz="2100">
              <a:solidFill>
                <a:schemeClr val="dk1"/>
              </a:solidFill>
              <a:latin typeface="Droid Sans"/>
              <a:ea typeface="Droid Sans"/>
              <a:cs typeface="Droid Sans"/>
              <a:sym typeface="Droid Sans"/>
            </a:endParaRPr>
          </a:p>
          <a:p>
            <a:pPr rtl="0"/>
            <a:r>
              <a:rPr lang="en-US" sz="2100" u="sng">
                <a:solidFill>
                  <a:schemeClr val="dk1"/>
                </a:solidFill>
                <a:latin typeface="Droid Sans"/>
                <a:ea typeface="Droid Sans"/>
                <a:cs typeface="Droid Sans"/>
                <a:sym typeface="Droid Sans"/>
              </a:rPr>
              <a:t>Restaurants have seats</a:t>
            </a:r>
          </a:p>
          <a:p>
            <a:pPr rtl="0"/>
            <a:r>
              <a:rPr lang="en-US" sz="2100" b="1">
                <a:solidFill>
                  <a:schemeClr val="dk1"/>
                </a:solidFill>
                <a:latin typeface="Droid Sans"/>
                <a:ea typeface="Droid Sans"/>
                <a:cs typeface="Droid Sans"/>
                <a:sym typeface="Droid Sans"/>
              </a:rPr>
              <a:t>PO</a:t>
            </a:r>
            <a:r>
              <a:rPr lang="en-US" sz="2100">
                <a:solidFill>
                  <a:schemeClr val="dk1"/>
                </a:solidFill>
                <a:latin typeface="Droid Sans"/>
                <a:ea typeface="Droid Sans"/>
                <a:cs typeface="Droid Sans"/>
                <a:sym typeface="Droid Sans"/>
              </a:rPr>
              <a:t>:  Restaurants with no seats</a:t>
            </a:r>
          </a:p>
          <a:p>
            <a:pPr rtl="0"/>
            <a:r>
              <a:rPr lang="en-US" sz="2100" b="1">
                <a:solidFill>
                  <a:schemeClr val="dk1"/>
                </a:solidFill>
                <a:latin typeface="Droid Sans"/>
                <a:ea typeface="Droid Sans"/>
                <a:cs typeface="Droid Sans"/>
                <a:sym typeface="Droid Sans"/>
              </a:rPr>
              <a:t>Movement</a:t>
            </a:r>
            <a:r>
              <a:rPr lang="en-US" sz="2100">
                <a:solidFill>
                  <a:schemeClr val="dk1"/>
                </a:solidFill>
                <a:latin typeface="Droid Sans"/>
                <a:ea typeface="Droid Sans"/>
                <a:cs typeface="Droid Sans"/>
                <a:sym typeface="Droid Sans"/>
              </a:rPr>
              <a:t>:  restaurant that charges for food and time spent  </a:t>
            </a:r>
          </a:p>
          <a:p>
            <a:pPr algn="l" rtl="0"/>
            <a:endParaRPr sz="1600">
              <a:solidFill>
                <a:schemeClr val="dk1"/>
              </a:solidFill>
              <a:latin typeface="Droid Sans"/>
              <a:ea typeface="Droid Sans"/>
              <a:cs typeface="Droid Sans"/>
              <a:sym typeface="Droid Sans"/>
            </a:endParaRPr>
          </a:p>
        </p:txBody>
      </p:sp>
      <p:sp>
        <p:nvSpPr>
          <p:cNvPr id="167" name="Shape 167"/>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escape</a:t>
            </a:r>
          </a:p>
        </p:txBody>
      </p:sp>
    </p:spTree>
    <p:extLst>
      <p:ext uri="{BB962C8B-B14F-4D97-AF65-F5344CB8AC3E}">
        <p14:creationId xmlns:p14="http://schemas.microsoft.com/office/powerpoint/2010/main" val="1203699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xEl>
                                              <p:pRg st="1" end="1"/>
                                            </p:txEl>
                                          </p:spTgt>
                                        </p:tgtEl>
                                        <p:attrNameLst>
                                          <p:attrName>style.visibility</p:attrName>
                                        </p:attrNameLst>
                                      </p:cBhvr>
                                      <p:to>
                                        <p:strVal val="visible"/>
                                      </p:to>
                                    </p:set>
                                    <p:animEffect transition="in" filter="fade">
                                      <p:cBhvr>
                                        <p:cTn id="7" dur="1"/>
                                        <p:tgtEl>
                                          <p:spTgt spid="16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6">
                                            <p:txEl>
                                              <p:pRg st="2" end="2"/>
                                            </p:txEl>
                                          </p:spTgt>
                                        </p:tgtEl>
                                        <p:attrNameLst>
                                          <p:attrName>style.visibility</p:attrName>
                                        </p:attrNameLst>
                                      </p:cBhvr>
                                      <p:to>
                                        <p:strVal val="visible"/>
                                      </p:to>
                                    </p:set>
                                    <p:animEffect transition="in" filter="fade">
                                      <p:cBhvr>
                                        <p:cTn id="12" dur="1"/>
                                        <p:tgtEl>
                                          <p:spTgt spid="16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6">
                                            <p:txEl>
                                              <p:pRg st="5" end="5"/>
                                            </p:txEl>
                                          </p:spTgt>
                                        </p:tgtEl>
                                        <p:attrNameLst>
                                          <p:attrName>style.visibility</p:attrName>
                                        </p:attrNameLst>
                                      </p:cBhvr>
                                      <p:to>
                                        <p:strVal val="visible"/>
                                      </p:to>
                                    </p:set>
                                    <p:animEffect transition="in" filter="fade">
                                      <p:cBhvr>
                                        <p:cTn id="17" dur="1"/>
                                        <p:tgtEl>
                                          <p:spTgt spid="16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6">
                                            <p:txEl>
                                              <p:pRg st="6" end="6"/>
                                            </p:txEl>
                                          </p:spTgt>
                                        </p:tgtEl>
                                        <p:attrNameLst>
                                          <p:attrName>style.visibility</p:attrName>
                                        </p:attrNameLst>
                                      </p:cBhvr>
                                      <p:to>
                                        <p:strVal val="visible"/>
                                      </p:to>
                                    </p:set>
                                    <p:animEffect transition="in" filter="fade">
                                      <p:cBhvr>
                                        <p:cTn id="22" dur="1"/>
                                        <p:tgtEl>
                                          <p:spTgt spid="16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6">
                                            <p:txEl>
                                              <p:pRg st="7" end="7"/>
                                            </p:txEl>
                                          </p:spTgt>
                                        </p:tgtEl>
                                        <p:attrNameLst>
                                          <p:attrName>style.visibility</p:attrName>
                                        </p:attrNameLst>
                                      </p:cBhvr>
                                      <p:to>
                                        <p:strVal val="visible"/>
                                      </p:to>
                                    </p:set>
                                    <p:animEffect transition="in" filter="fade">
                                      <p:cBhvr>
                                        <p:cTn id="27" dur="1"/>
                                        <p:tgtEl>
                                          <p:spTgt spid="16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6">
                                            <p:txEl>
                                              <p:pRg st="9" end="9"/>
                                            </p:txEl>
                                          </p:spTgt>
                                        </p:tgtEl>
                                        <p:attrNameLst>
                                          <p:attrName>style.visibility</p:attrName>
                                        </p:attrNameLst>
                                      </p:cBhvr>
                                      <p:to>
                                        <p:strVal val="visible"/>
                                      </p:to>
                                    </p:set>
                                    <p:animEffect transition="in" filter="fade">
                                      <p:cBhvr>
                                        <p:cTn id="32" dur="1"/>
                                        <p:tgtEl>
                                          <p:spTgt spid="16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6">
                                            <p:txEl>
                                              <p:pRg st="10" end="10"/>
                                            </p:txEl>
                                          </p:spTgt>
                                        </p:tgtEl>
                                        <p:attrNameLst>
                                          <p:attrName>style.visibility</p:attrName>
                                        </p:attrNameLst>
                                      </p:cBhvr>
                                      <p:to>
                                        <p:strVal val="visible"/>
                                      </p:to>
                                    </p:set>
                                    <p:animEffect transition="in" filter="fade">
                                      <p:cBhvr>
                                        <p:cTn id="37" dur="1"/>
                                        <p:tgtEl>
                                          <p:spTgt spid="166">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6">
                                            <p:txEl>
                                              <p:pRg st="11" end="11"/>
                                            </p:txEl>
                                          </p:spTgt>
                                        </p:tgtEl>
                                        <p:attrNameLst>
                                          <p:attrName>style.visibility</p:attrName>
                                        </p:attrNameLst>
                                      </p:cBhvr>
                                      <p:to>
                                        <p:strVal val="visible"/>
                                      </p:to>
                                    </p:set>
                                    <p:animEffect transition="in" filter="fade">
                                      <p:cBhvr>
                                        <p:cTn id="42" dur="1"/>
                                        <p:tgtEl>
                                          <p:spTgt spid="16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p:nvPr/>
        </p:nvSpPr>
        <p:spPr>
          <a:xfrm>
            <a:off x="117975" y="976406"/>
            <a:ext cx="8937599" cy="3884625"/>
          </a:xfrm>
          <a:prstGeom prst="rect">
            <a:avLst/>
          </a:prstGeom>
          <a:noFill/>
          <a:ln>
            <a:noFill/>
          </a:ln>
        </p:spPr>
        <p:txBody>
          <a:bodyPr lIns="81617" tIns="40797" rIns="81617" bIns="40797" anchor="t" anchorCtr="0">
            <a:noAutofit/>
          </a:bodyPr>
          <a:lstStyle/>
          <a:p>
            <a:pPr algn="l" rtl="0">
              <a:buClr>
                <a:schemeClr val="dk1"/>
              </a:buClr>
              <a:buSzPct val="100000"/>
              <a:buFont typeface="Droid Sans"/>
              <a:buChar char="•"/>
            </a:pPr>
            <a:r>
              <a:rPr lang="en-US" sz="1800" b="1">
                <a:solidFill>
                  <a:schemeClr val="dk1"/>
                </a:solidFill>
                <a:latin typeface="Droid Sans"/>
                <a:ea typeface="Droid Sans"/>
                <a:cs typeface="Droid Sans"/>
                <a:sym typeface="Droid Sans"/>
              </a:rPr>
              <a:t>Step 1: Articulate the relationship between components/systems.</a:t>
            </a:r>
          </a:p>
          <a:p>
            <a:pPr algn="l" rtl="0">
              <a:buClr>
                <a:schemeClr val="dk1"/>
              </a:buClr>
              <a:buSzPct val="100000"/>
              <a:buFont typeface="Droid Sans"/>
              <a:buChar char="•"/>
            </a:pPr>
            <a:r>
              <a:rPr lang="en-US" sz="1800" b="1">
                <a:solidFill>
                  <a:schemeClr val="dk1"/>
                </a:solidFill>
                <a:latin typeface="Droid Sans"/>
                <a:ea typeface="Droid Sans"/>
                <a:cs typeface="Droid Sans"/>
                <a:sym typeface="Droid Sans"/>
              </a:rPr>
              <a:t>Step 2: Modify cause-effect relationship, semantic relationship, flip roles</a:t>
            </a:r>
          </a:p>
          <a:p>
            <a:pPr algn="l" rtl="0">
              <a:buClr>
                <a:schemeClr val="dk1"/>
              </a:buClr>
            </a:pPr>
            <a:endParaRPr sz="1800">
              <a:solidFill>
                <a:schemeClr val="dk1"/>
              </a:solidFill>
              <a:latin typeface="Droid Sans"/>
              <a:ea typeface="Droid Sans"/>
              <a:cs typeface="Droid Sans"/>
              <a:sym typeface="Droid Sans"/>
            </a:endParaRPr>
          </a:p>
          <a:p>
            <a:pPr rtl="0"/>
            <a:r>
              <a:rPr lang="en-US" sz="1800" u="sng">
                <a:solidFill>
                  <a:schemeClr val="dk1"/>
                </a:solidFill>
                <a:latin typeface="Droid Sans"/>
                <a:ea typeface="Droid Sans"/>
                <a:cs typeface="Droid Sans"/>
                <a:sym typeface="Droid Sans"/>
              </a:rPr>
              <a:t>Filters in cigarettes are there to remove tar</a:t>
            </a:r>
          </a:p>
          <a:p>
            <a:pPr rtl="0"/>
            <a:r>
              <a:rPr lang="en-US" sz="1800" b="1">
                <a:solidFill>
                  <a:schemeClr val="dk1"/>
                </a:solidFill>
                <a:latin typeface="Droid Sans"/>
                <a:ea typeface="Droid Sans"/>
                <a:cs typeface="Droid Sans"/>
                <a:sym typeface="Droid Sans"/>
              </a:rPr>
              <a:t>PO</a:t>
            </a:r>
            <a:r>
              <a:rPr lang="en-US" sz="1800">
                <a:solidFill>
                  <a:schemeClr val="dk1"/>
                </a:solidFill>
                <a:latin typeface="Droid Sans"/>
                <a:ea typeface="Droid Sans"/>
                <a:cs typeface="Droid Sans"/>
                <a:sym typeface="Droid Sans"/>
              </a:rPr>
              <a:t>:  We add something instead of removing it</a:t>
            </a:r>
          </a:p>
          <a:p>
            <a:pPr rtl="0"/>
            <a:r>
              <a:rPr lang="en-US" sz="1800" b="1">
                <a:solidFill>
                  <a:schemeClr val="dk1"/>
                </a:solidFill>
                <a:latin typeface="Droid Sans"/>
                <a:ea typeface="Droid Sans"/>
                <a:cs typeface="Droid Sans"/>
                <a:sym typeface="Droid Sans"/>
              </a:rPr>
              <a:t>Movement</a:t>
            </a:r>
            <a:r>
              <a:rPr lang="en-US" sz="1800">
                <a:solidFill>
                  <a:schemeClr val="dk1"/>
                </a:solidFill>
                <a:latin typeface="Droid Sans"/>
                <a:ea typeface="Droid Sans"/>
                <a:cs typeface="Droid Sans"/>
                <a:sym typeface="Droid Sans"/>
              </a:rPr>
              <a:t>:  Add air to dilute the harmful effects of the smoke</a:t>
            </a:r>
          </a:p>
          <a:p>
            <a:pPr marL="408149" lvl="1" indent="113375">
              <a:buClr>
                <a:schemeClr val="dk1"/>
              </a:buClr>
            </a:pPr>
            <a:endParaRPr sz="1800">
              <a:solidFill>
                <a:schemeClr val="dk1"/>
              </a:solidFill>
              <a:latin typeface="Droid Sans"/>
              <a:ea typeface="Droid Sans"/>
              <a:cs typeface="Droid Sans"/>
              <a:sym typeface="Droid Sans"/>
            </a:endParaRPr>
          </a:p>
          <a:p>
            <a:pPr rtl="0"/>
            <a:r>
              <a:rPr lang="en-US" sz="1800" u="sng">
                <a:solidFill>
                  <a:schemeClr val="dk1"/>
                </a:solidFill>
                <a:latin typeface="Droid Sans"/>
                <a:ea typeface="Droid Sans"/>
                <a:cs typeface="Droid Sans"/>
                <a:sym typeface="Droid Sans"/>
              </a:rPr>
              <a:t>I have orange juice for breakfast </a:t>
            </a:r>
          </a:p>
          <a:p>
            <a:pPr rtl="0"/>
            <a:r>
              <a:rPr lang="en-US" sz="1800" b="1">
                <a:solidFill>
                  <a:schemeClr val="dk1"/>
                </a:solidFill>
                <a:latin typeface="Droid Sans"/>
                <a:ea typeface="Droid Sans"/>
                <a:cs typeface="Droid Sans"/>
                <a:sym typeface="Droid Sans"/>
              </a:rPr>
              <a:t>PO</a:t>
            </a:r>
            <a:r>
              <a:rPr lang="en-US" sz="1800">
                <a:solidFill>
                  <a:schemeClr val="dk1"/>
                </a:solidFill>
                <a:latin typeface="Droid Sans"/>
                <a:ea typeface="Droid Sans"/>
                <a:cs typeface="Droid Sans"/>
                <a:sym typeface="Droid Sans"/>
              </a:rPr>
              <a:t>: The orange juice has me for breakfast</a:t>
            </a:r>
          </a:p>
          <a:p>
            <a:pPr rtl="0"/>
            <a:r>
              <a:rPr lang="en-US" sz="1800" b="1">
                <a:solidFill>
                  <a:schemeClr val="dk1"/>
                </a:solidFill>
                <a:latin typeface="Droid Sans"/>
                <a:ea typeface="Droid Sans"/>
                <a:cs typeface="Droid Sans"/>
                <a:sym typeface="Droid Sans"/>
              </a:rPr>
              <a:t>Movement</a:t>
            </a:r>
            <a:r>
              <a:rPr lang="en-US" sz="1800">
                <a:solidFill>
                  <a:schemeClr val="dk1"/>
                </a:solidFill>
                <a:latin typeface="Droid Sans"/>
                <a:ea typeface="Droid Sans"/>
                <a:cs typeface="Droid Sans"/>
                <a:sym typeface="Droid Sans"/>
              </a:rPr>
              <a:t>:  I swim in orange juice, scented shower water</a:t>
            </a:r>
          </a:p>
          <a:p>
            <a:pPr marL="408149" lvl="1" indent="113375">
              <a:buClr>
                <a:schemeClr val="dk1"/>
              </a:buClr>
            </a:pPr>
            <a:endParaRPr sz="1800">
              <a:solidFill>
                <a:schemeClr val="dk1"/>
              </a:solidFill>
              <a:latin typeface="Droid Sans"/>
              <a:ea typeface="Droid Sans"/>
              <a:cs typeface="Droid Sans"/>
              <a:sym typeface="Droid Sans"/>
            </a:endParaRPr>
          </a:p>
          <a:p>
            <a:pPr rtl="0"/>
            <a:r>
              <a:rPr lang="en-US" sz="1800" u="sng">
                <a:solidFill>
                  <a:schemeClr val="dk1"/>
                </a:solidFill>
                <a:latin typeface="Droid Sans"/>
                <a:ea typeface="Droid Sans"/>
                <a:cs typeface="Droid Sans"/>
                <a:sym typeface="Droid Sans"/>
              </a:rPr>
              <a:t>The phone rings when I get a call</a:t>
            </a:r>
          </a:p>
          <a:p>
            <a:pPr rtl="0"/>
            <a:r>
              <a:rPr lang="en-US" sz="1800" b="1">
                <a:solidFill>
                  <a:schemeClr val="dk1"/>
                </a:solidFill>
                <a:latin typeface="Droid Sans"/>
                <a:ea typeface="Droid Sans"/>
                <a:cs typeface="Droid Sans"/>
                <a:sym typeface="Droid Sans"/>
              </a:rPr>
              <a:t>PO</a:t>
            </a:r>
            <a:r>
              <a:rPr lang="en-US" sz="1800">
                <a:solidFill>
                  <a:schemeClr val="dk1"/>
                </a:solidFill>
                <a:latin typeface="Droid Sans"/>
                <a:ea typeface="Droid Sans"/>
                <a:cs typeface="Droid Sans"/>
                <a:sym typeface="Droid Sans"/>
              </a:rPr>
              <a:t>:  The phone rings constantly until I get a call</a:t>
            </a:r>
          </a:p>
          <a:p>
            <a:pPr rtl="0"/>
            <a:r>
              <a:rPr lang="en-US" sz="1800" b="1">
                <a:solidFill>
                  <a:schemeClr val="dk1"/>
                </a:solidFill>
                <a:latin typeface="Droid Sans"/>
                <a:ea typeface="Droid Sans"/>
                <a:cs typeface="Droid Sans"/>
                <a:sym typeface="Droid Sans"/>
              </a:rPr>
              <a:t>Movement</a:t>
            </a:r>
            <a:r>
              <a:rPr lang="en-US" sz="1800">
                <a:solidFill>
                  <a:schemeClr val="dk1"/>
                </a:solidFill>
                <a:latin typeface="Droid Sans"/>
                <a:ea typeface="Droid Sans"/>
                <a:cs typeface="Droid Sans"/>
                <a:sym typeface="Droid Sans"/>
              </a:rPr>
              <a:t>:  indicator on phone showing it is live</a:t>
            </a:r>
          </a:p>
          <a:p>
            <a:pPr algn="l" rtl="0"/>
            <a:endParaRPr sz="1600">
              <a:solidFill>
                <a:schemeClr val="dk1"/>
              </a:solidFill>
              <a:latin typeface="Droid Sans"/>
              <a:ea typeface="Droid Sans"/>
              <a:cs typeface="Droid Sans"/>
              <a:sym typeface="Droid Sans"/>
            </a:endParaRPr>
          </a:p>
        </p:txBody>
      </p:sp>
      <p:sp>
        <p:nvSpPr>
          <p:cNvPr id="174" name="Shape 174"/>
          <p:cNvSpPr txBox="1"/>
          <p:nvPr/>
        </p:nvSpPr>
        <p:spPr>
          <a:xfrm>
            <a:off x="1518351" y="222813"/>
            <a:ext cx="6107399" cy="413549"/>
          </a:xfrm>
          <a:prstGeom prst="rect">
            <a:avLst/>
          </a:prstGeom>
          <a:noFill/>
          <a:ln>
            <a:noFill/>
          </a:ln>
        </p:spPr>
        <p:txBody>
          <a:bodyPr lIns="81617" tIns="40797" rIns="81617" bIns="40797" anchor="ctr" anchorCtr="0">
            <a:noAutofit/>
          </a:bodyPr>
          <a:lstStyle/>
          <a:p>
            <a:pPr rtl="0">
              <a:buClr>
                <a:srgbClr val="3A3A4A"/>
              </a:buClr>
              <a:buSzPct val="25000"/>
            </a:pPr>
            <a:r>
              <a:rPr lang="en-US" sz="2100">
                <a:solidFill>
                  <a:srgbClr val="073763"/>
                </a:solidFill>
                <a:latin typeface="Syncopate"/>
                <a:ea typeface="Syncopate"/>
                <a:cs typeface="Syncopate"/>
                <a:sym typeface="Syncopate"/>
              </a:rPr>
              <a:t>Provocative Operation</a:t>
            </a:r>
          </a:p>
          <a:p>
            <a:pPr rtl="0">
              <a:buClr>
                <a:srgbClr val="3A3A4A"/>
              </a:buClr>
              <a:buSzPct val="25000"/>
            </a:pPr>
            <a:r>
              <a:rPr lang="en-US" sz="2100">
                <a:solidFill>
                  <a:srgbClr val="FF9900"/>
                </a:solidFill>
                <a:latin typeface="Syncopate"/>
                <a:ea typeface="Syncopate"/>
                <a:cs typeface="Syncopate"/>
                <a:sym typeface="Syncopate"/>
              </a:rPr>
              <a:t>reversal</a:t>
            </a:r>
          </a:p>
        </p:txBody>
      </p:sp>
    </p:spTree>
    <p:extLst>
      <p:ext uri="{BB962C8B-B14F-4D97-AF65-F5344CB8AC3E}">
        <p14:creationId xmlns:p14="http://schemas.microsoft.com/office/powerpoint/2010/main" val="3289865498"/>
      </p:ext>
    </p:extLst>
  </p:cSld>
  <p:clrMapOvr>
    <a:masterClrMapping/>
  </p:clrMapOvr>
  <p:transition xmlns:p14="http://schemas.microsoft.com/office/powerpoint/2010/main">
    <p:fade/>
  </p:transition>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1798</Words>
  <Application>Microsoft Macintosh PowerPoint</Application>
  <PresentationFormat>On-screen Show (16:9)</PresentationFormat>
  <Paragraphs>227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simple-dark</vt:lpstr>
      <vt:lpstr>PowerPoint Presentation</vt:lpstr>
      <vt:lpstr>C-Sketch</vt:lpstr>
      <vt:lpstr>crazy ideas  (=≠) great solutions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Methods for generating POs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Charles Kim</cp:lastModifiedBy>
  <cp:revision>9</cp:revision>
  <dcterms:modified xsi:type="dcterms:W3CDTF">2016-08-20T12:10:02Z</dcterms:modified>
</cp:coreProperties>
</file>